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5" r:id="rId2"/>
    <p:sldId id="282" r:id="rId3"/>
    <p:sldId id="303" r:id="rId4"/>
    <p:sldId id="284" r:id="rId5"/>
    <p:sldId id="288" r:id="rId6"/>
    <p:sldId id="286" r:id="rId7"/>
    <p:sldId id="277" r:id="rId8"/>
    <p:sldId id="295" r:id="rId9"/>
    <p:sldId id="304" r:id="rId10"/>
    <p:sldId id="272" r:id="rId11"/>
    <p:sldId id="301" r:id="rId12"/>
    <p:sldId id="300" r:id="rId13"/>
    <p:sldId id="305" r:id="rId14"/>
    <p:sldId id="308" r:id="rId15"/>
    <p:sldId id="307" r:id="rId16"/>
    <p:sldId id="278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57"/>
    <a:srgbClr val="D0A8FE"/>
    <a:srgbClr val="975ED2"/>
    <a:srgbClr val="FFFFFF"/>
    <a:srgbClr val="EBE9FD"/>
    <a:srgbClr val="B93355"/>
    <a:srgbClr val="FFBEB2"/>
    <a:srgbClr val="FF7B7D"/>
    <a:srgbClr val="FF7A7B"/>
    <a:srgbClr val="336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82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00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8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6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79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4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80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4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8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8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61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sv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.mux.com/hrN84FOYnHLYtL02uKpeC2BYJdvtAPCyu01kIoJJ4Rzcw/thumbnail.jpg?token=eyJhbGciOiJSUzI1NiJ9.eyJzdWIiOiJock44NEZPWW5ITFl0TDAydUtwZUMyQllKZHZ0QVBDeXUwMWtJb0pKNFJ6Y3ciLCJhdWQiOiJ0IiwiZXhwIjoxNzAxMjc2MTk0LCJraWQiOiJRZ2puNUJqYzAwbVphZ0ZRYkZkNlBnZ2FYcko2cWJZbVJKSnp4Y1Z5Yk15cyJ9.om9g3L6nLpBv5asmvbURvMLy1aaH7pNWYb08CLEJ_xf7AE6Nq0Xd82FPvtoYWvz8Im8-c5uSD0mWBP7reTDSUOeKLedQTzZKn9qhuiOCoseZMhaBbJqCb48jIJrQISMYM_n3G9CO0eVzBnmqttOTVdm76S3naWikEHRzIWZTD7mS7er9MW7Wfw5EQena2RGJSoVLArvhdTcorUC5ufEE3gwtyNAdjPDk2nh0OdaMEt24XBT-wXJ5q7KwPAJygesyIM2lsDLYr7bEqIvpb1h1_XTvFlVoNGzwzCSZrDeFcGMAx0qP2D0uS1c-7-o8pMSNqya98Oa9d-mWkP1BG3SA1A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79" y="1279"/>
            <a:ext cx="9141725" cy="51422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FE147C4-91FF-0F57-5618-13199251A5A2}"/>
              </a:ext>
            </a:extLst>
          </p:cNvPr>
          <p:cNvGrpSpPr/>
          <p:nvPr/>
        </p:nvGrpSpPr>
        <p:grpSpPr>
          <a:xfrm>
            <a:off x="-107453" y="1004585"/>
            <a:ext cx="6159647" cy="2589515"/>
            <a:chOff x="-107453" y="1004585"/>
            <a:chExt cx="6159647" cy="2589515"/>
          </a:xfrm>
        </p:grpSpPr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C3705EEA-E943-54C5-8228-2C623E25D50D}"/>
                </a:ext>
              </a:extLst>
            </p:cNvPr>
            <p:cNvSpPr/>
            <p:nvPr/>
          </p:nvSpPr>
          <p:spPr>
            <a:xfrm>
              <a:off x="2125857" y="2214606"/>
              <a:ext cx="3926337" cy="9299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>
                <a:lnSpc>
                  <a:spcPts val="6000"/>
                </a:lnSpc>
              </a:pPr>
              <a:r>
                <a:rPr lang="en-US" sz="8000" kern="0" spc="-84" dirty="0">
                  <a:ln w="28575" cmpd="sng">
                    <a:solidFill>
                      <a:srgbClr val="6103B5">
                        <a:alpha val="60000"/>
                      </a:srgbClr>
                    </a:solidFill>
                  </a:ln>
                  <a:solidFill>
                    <a:schemeClr val="bg1"/>
                  </a:solidFill>
                  <a:latin typeface="Graphik Regular" panose="020B0503030202060203"/>
                  <a:ea typeface="Fraunces" pitchFamily="34" charset="-122"/>
                </a:rPr>
                <a:t>A</a:t>
              </a:r>
              <a:r>
                <a:rPr lang="en-US" sz="7200" kern="0" spc="-84" dirty="0">
                  <a:ln w="28575" cmpd="sng">
                    <a:solidFill>
                      <a:srgbClr val="6103B5">
                        <a:alpha val="60000"/>
                      </a:srgbClr>
                    </a:solidFill>
                  </a:ln>
                  <a:solidFill>
                    <a:schemeClr val="bg1"/>
                  </a:solidFill>
                  <a:latin typeface="Graphik Regular" panose="020B0503030202060203"/>
                  <a:ea typeface="Fraunces" pitchFamily="34" charset="-122"/>
                </a:rPr>
                <a:t>ccenture</a:t>
              </a:r>
              <a:endParaRPr lang="en-US" sz="7200" kern="0" spc="-84" dirty="0">
                <a:ln w="28575" cmpd="sng">
                  <a:solidFill>
                    <a:srgbClr val="6103B5">
                      <a:alpha val="60000"/>
                    </a:srgbClr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  <a:cs typeface="Fraunces" pitchFamily="34" charset="-12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F2BE93-2921-03DC-8C02-46D8496756E3}"/>
                </a:ext>
              </a:extLst>
            </p:cNvPr>
            <p:cNvGrpSpPr/>
            <p:nvPr/>
          </p:nvGrpSpPr>
          <p:grpSpPr>
            <a:xfrm>
              <a:off x="-107453" y="1004585"/>
              <a:ext cx="5987553" cy="2589515"/>
              <a:chOff x="-107453" y="1004585"/>
              <a:chExt cx="5987553" cy="258951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CA652E6-4033-6202-9D01-32BE1F903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1108" y="1768728"/>
                <a:ext cx="1240475" cy="744286"/>
              </a:xfrm>
              <a:prstGeom prst="rect">
                <a:avLst/>
              </a:prstGeom>
              <a:noFill/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4741EE0-695D-8B49-7E06-35F44ED23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4914" y="2214606"/>
                <a:ext cx="0" cy="1379494"/>
              </a:xfrm>
              <a:prstGeom prst="line">
                <a:avLst/>
              </a:prstGeom>
              <a:ln w="57150">
                <a:solidFill>
                  <a:srgbClr val="6103B5">
                    <a:alpha val="60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01B281-0BB5-AD56-C26B-248AFED66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" y="3084202"/>
                <a:ext cx="4876800" cy="0"/>
              </a:xfrm>
              <a:prstGeom prst="line">
                <a:avLst/>
              </a:prstGeom>
              <a:ln w="57150">
                <a:solidFill>
                  <a:srgbClr val="6103B5">
                    <a:alpha val="60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F5AA2BF-0572-37F6-C355-50492FE50744}"/>
                  </a:ext>
                </a:extLst>
              </p:cNvPr>
              <p:cNvGrpSpPr/>
              <p:nvPr/>
            </p:nvGrpSpPr>
            <p:grpSpPr>
              <a:xfrm>
                <a:off x="205980" y="1004585"/>
                <a:ext cx="1521183" cy="1378593"/>
                <a:chOff x="175500" y="1024905"/>
                <a:chExt cx="1521183" cy="1378593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85B46CB3-EA97-ACB1-80AE-BB98589F71D6}"/>
                    </a:ext>
                  </a:extLst>
                </p:cNvPr>
                <p:cNvGrpSpPr/>
                <p:nvPr/>
              </p:nvGrpSpPr>
              <p:grpSpPr>
                <a:xfrm>
                  <a:off x="175500" y="1024905"/>
                  <a:ext cx="1521183" cy="1378593"/>
                  <a:chOff x="175500" y="1024905"/>
                  <a:chExt cx="1521183" cy="1378593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CB1A254-7F05-0EBB-9696-0E78DC6A7C4B}"/>
                      </a:ext>
                    </a:extLst>
                  </p:cNvPr>
                  <p:cNvSpPr/>
                  <p:nvPr/>
                </p:nvSpPr>
                <p:spPr>
                  <a:xfrm>
                    <a:off x="654366" y="2155267"/>
                    <a:ext cx="248231" cy="248231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C86F602A-55AA-ED1A-AFE0-6596CEBFF8EF}"/>
                      </a:ext>
                    </a:extLst>
                  </p:cNvPr>
                  <p:cNvSpPr/>
                  <p:nvPr/>
                </p:nvSpPr>
                <p:spPr>
                  <a:xfrm>
                    <a:off x="1508760" y="1024905"/>
                    <a:ext cx="187923" cy="187923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C4A5B4A-FBC2-4049-1909-4B1C41A278D9}"/>
                      </a:ext>
                    </a:extLst>
                  </p:cNvPr>
                  <p:cNvCxnSpPr>
                    <a:cxnSpLocks/>
                    <a:stCxn id="22" idx="6"/>
                    <a:endCxn id="23" idx="4"/>
                  </p:cNvCxnSpPr>
                  <p:nvPr/>
                </p:nvCxnSpPr>
                <p:spPr>
                  <a:xfrm flipV="1">
                    <a:off x="902597" y="1212828"/>
                    <a:ext cx="700125" cy="1066555"/>
                  </a:xfrm>
                  <a:prstGeom prst="line">
                    <a:avLst/>
                  </a:prstGeom>
                  <a:ln w="19050">
                    <a:solidFill>
                      <a:srgbClr val="FF7C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2E56B0C0-FD9D-33B3-A19E-C13F35385B28}"/>
                      </a:ext>
                    </a:extLst>
                  </p:cNvPr>
                  <p:cNvSpPr/>
                  <p:nvPr/>
                </p:nvSpPr>
                <p:spPr>
                  <a:xfrm>
                    <a:off x="175500" y="1314530"/>
                    <a:ext cx="187923" cy="187923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C261A70-9941-4D5B-30DC-E73C9BF10EF7}"/>
                    </a:ext>
                  </a:extLst>
                </p:cNvPr>
                <p:cNvCxnSpPr>
                  <a:cxnSpLocks/>
                  <a:stCxn id="26" idx="4"/>
                  <a:endCxn id="22" idx="1"/>
                </p:cNvCxnSpPr>
                <p:nvPr/>
              </p:nvCxnSpPr>
              <p:spPr>
                <a:xfrm>
                  <a:off x="269462" y="1502453"/>
                  <a:ext cx="421257" cy="689167"/>
                </a:xfrm>
                <a:prstGeom prst="line">
                  <a:avLst/>
                </a:prstGeom>
                <a:ln w="19050">
                  <a:solidFill>
                    <a:srgbClr val="FF7C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1E602BB-A8E1-EEBA-EF95-1A7C4EFB962D}"/>
                    </a:ext>
                  </a:extLst>
                </p:cNvPr>
                <p:cNvCxnSpPr>
                  <a:cxnSpLocks/>
                  <a:stCxn id="26" idx="7"/>
                </p:cNvCxnSpPr>
                <p:nvPr/>
              </p:nvCxnSpPr>
              <p:spPr>
                <a:xfrm flipV="1">
                  <a:off x="335902" y="1118867"/>
                  <a:ext cx="1172858" cy="223184"/>
                </a:xfrm>
                <a:prstGeom prst="line">
                  <a:avLst/>
                </a:prstGeom>
                <a:ln w="19050">
                  <a:solidFill>
                    <a:srgbClr val="FF7C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10B49E-85B0-88ED-70C1-0EF8739D0308}"/>
                  </a:ext>
                </a:extLst>
              </p:cNvPr>
              <p:cNvGrpSpPr/>
              <p:nvPr/>
            </p:nvGrpSpPr>
            <p:grpSpPr>
              <a:xfrm>
                <a:off x="4167743" y="1969904"/>
                <a:ext cx="583675" cy="309479"/>
                <a:chOff x="3590335" y="3848832"/>
                <a:chExt cx="583675" cy="309479"/>
              </a:xfrm>
            </p:grpSpPr>
            <p:sp>
              <p:nvSpPr>
                <p:cNvPr id="38" name="Parallelogram 37">
                  <a:extLst>
                    <a:ext uri="{FF2B5EF4-FFF2-40B4-BE49-F238E27FC236}">
                      <a16:creationId xmlns:a16="http://schemas.microsoft.com/office/drawing/2014/main" id="{5A90A15F-3D72-3620-4226-ECF3914E8B1C}"/>
                    </a:ext>
                  </a:extLst>
                </p:cNvPr>
                <p:cNvSpPr/>
                <p:nvPr/>
              </p:nvSpPr>
              <p:spPr>
                <a:xfrm rot="9483682">
                  <a:off x="3590335" y="4051280"/>
                  <a:ext cx="578963" cy="107031"/>
                </a:xfrm>
                <a:prstGeom prst="parallelogram">
                  <a:avLst>
                    <a:gd name="adj" fmla="val 39294"/>
                  </a:avLst>
                </a:prstGeom>
                <a:solidFill>
                  <a:schemeClr val="bg1"/>
                </a:solidFill>
                <a:ln w="28575">
                  <a:solidFill>
                    <a:srgbClr val="6103B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Parallelogram 38">
                  <a:extLst>
                    <a:ext uri="{FF2B5EF4-FFF2-40B4-BE49-F238E27FC236}">
                      <a16:creationId xmlns:a16="http://schemas.microsoft.com/office/drawing/2014/main" id="{AE50F473-9823-B645-66DD-742CA8001B73}"/>
                    </a:ext>
                  </a:extLst>
                </p:cNvPr>
                <p:cNvSpPr/>
                <p:nvPr/>
              </p:nvSpPr>
              <p:spPr>
                <a:xfrm rot="12055253" flipV="1">
                  <a:off x="3595047" y="3848832"/>
                  <a:ext cx="578963" cy="108166"/>
                </a:xfrm>
                <a:prstGeom prst="parallelogram">
                  <a:avLst>
                    <a:gd name="adj" fmla="val 39294"/>
                  </a:avLst>
                </a:prstGeom>
                <a:solidFill>
                  <a:schemeClr val="bg1"/>
                </a:solidFill>
                <a:ln w="28575">
                  <a:solidFill>
                    <a:srgbClr val="6103B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30AB87-F954-37A5-C8E1-990BE57076D7}"/>
                  </a:ext>
                </a:extLst>
              </p:cNvPr>
              <p:cNvSpPr txBox="1"/>
              <p:nvPr/>
            </p:nvSpPr>
            <p:spPr>
              <a:xfrm>
                <a:off x="-107453" y="1499225"/>
                <a:ext cx="4248082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ts val="6000"/>
                  </a:lnSpc>
                </a:pPr>
                <a:r>
                  <a:rPr lang="en-US" sz="80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chemeClr val="bg1"/>
                    </a:solidFill>
                    <a:latin typeface="Graphik Regular" panose="020B0503030202060203"/>
                    <a:ea typeface="Fraunces" pitchFamily="34" charset="-122"/>
                  </a:rPr>
                  <a:t>S</a:t>
                </a:r>
                <a:r>
                  <a:rPr lang="en-US" sz="72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chemeClr val="bg1"/>
                    </a:solidFill>
                    <a:latin typeface="Graphik Regular" panose="020B0503030202060203"/>
                    <a:ea typeface="Fraunces" pitchFamily="34" charset="-122"/>
                  </a:rPr>
                  <a:t>ocial</a:t>
                </a:r>
                <a:r>
                  <a:rPr lang="en-US" sz="72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rgbClr val="FF7C80"/>
                    </a:solidFill>
                    <a:latin typeface="Graphik Regular" panose="020B0503030202060203"/>
                    <a:ea typeface="Fraunces" pitchFamily="34" charset="-122"/>
                  </a:rPr>
                  <a:t>Buzz</a:t>
                </a:r>
                <a:endParaRPr lang="en-CA" sz="7200" kern="0" spc="-84" dirty="0">
                  <a:ln w="25400">
                    <a:solidFill>
                      <a:srgbClr val="FF7C80"/>
                    </a:solidFill>
                  </a:ln>
                  <a:solidFill>
                    <a:srgbClr val="FF7C80"/>
                  </a:solidFill>
                  <a:latin typeface="Graphik Regular" panose="020B0503030202060203"/>
                  <a:ea typeface="Fraunces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>
          <a:gsLst>
            <a:gs pos="100000">
              <a:srgbClr val="FFFFFF"/>
            </a:gs>
            <a:gs pos="100000">
              <a:srgbClr val="E6E3FD"/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>
            <a:extLst>
              <a:ext uri="{FF2B5EF4-FFF2-40B4-BE49-F238E27FC236}">
                <a16:creationId xmlns:a16="http://schemas.microsoft.com/office/drawing/2014/main" id="{49D931C2-CAB4-0A41-45EB-7FC7352EEA18}"/>
              </a:ext>
            </a:extLst>
          </p:cNvPr>
          <p:cNvSpPr/>
          <p:nvPr/>
        </p:nvSpPr>
        <p:spPr>
          <a:xfrm>
            <a:off x="6967486" y="2194070"/>
            <a:ext cx="1891735" cy="1433411"/>
          </a:xfrm>
          <a:prstGeom prst="roundRect">
            <a:avLst>
              <a:gd name="adj" fmla="val 7670"/>
            </a:avLst>
          </a:prstGeom>
          <a:solidFill>
            <a:srgbClr val="E2CDFF"/>
          </a:solidFill>
          <a:ln/>
        </p:spPr>
      </p:sp>
      <p:sp>
        <p:nvSpPr>
          <p:cNvPr id="3" name="Shape 0"/>
          <p:cNvSpPr/>
          <p:nvPr/>
        </p:nvSpPr>
        <p:spPr>
          <a:xfrm>
            <a:off x="574053" y="2181643"/>
            <a:ext cx="2953908" cy="1433411"/>
          </a:xfrm>
          <a:prstGeom prst="roundRect">
            <a:avLst>
              <a:gd name="adj" fmla="val 7670"/>
            </a:avLst>
          </a:prstGeom>
          <a:solidFill>
            <a:srgbClr val="E2CDFF"/>
          </a:solidFill>
          <a:ln/>
        </p:spPr>
      </p:sp>
      <p:sp>
        <p:nvSpPr>
          <p:cNvPr id="4" name="Shape 1"/>
          <p:cNvSpPr/>
          <p:nvPr/>
        </p:nvSpPr>
        <p:spPr>
          <a:xfrm>
            <a:off x="3705981" y="2187286"/>
            <a:ext cx="3115079" cy="1427768"/>
          </a:xfrm>
          <a:prstGeom prst="roundRect">
            <a:avLst>
              <a:gd name="adj" fmla="val 7670"/>
            </a:avLst>
          </a:prstGeom>
          <a:solidFill>
            <a:srgbClr val="C594FE">
              <a:alpha val="0"/>
            </a:srgbClr>
          </a:solidFill>
          <a:ln w="15875">
            <a:solidFill>
              <a:srgbClr val="1E4D5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7260" y="1681948"/>
            <a:ext cx="2475688" cy="41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606"/>
              </a:lnSpc>
            </a:pPr>
            <a:r>
              <a:rPr lang="en-US" sz="2400" b="0" kern="0" spc="-84" dirty="0">
                <a:solidFill>
                  <a:srgbClr val="1E4D57"/>
                </a:solidFill>
                <a:latin typeface="Graphik Regular"/>
                <a:ea typeface="Fraunces" pitchFamily="34" charset="-122"/>
                <a:cs typeface="Fraunces" pitchFamily="34" charset="-120"/>
              </a:rPr>
              <a:t>Above Average</a:t>
            </a:r>
            <a:endParaRPr lang="en-US" sz="2400" dirty="0">
              <a:latin typeface="Graphik Regular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80F7EE0-FD3D-3AF1-D1B7-83414836794F}"/>
              </a:ext>
            </a:extLst>
          </p:cNvPr>
          <p:cNvSpPr/>
          <p:nvPr/>
        </p:nvSpPr>
        <p:spPr>
          <a:xfrm>
            <a:off x="3457226" y="1718820"/>
            <a:ext cx="2475688" cy="41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606"/>
              </a:lnSpc>
            </a:pPr>
            <a:r>
              <a:rPr lang="en-US" sz="2400" b="0" kern="0" spc="-84" dirty="0">
                <a:solidFill>
                  <a:srgbClr val="1E4D57"/>
                </a:solidFill>
                <a:latin typeface="Graphik Regular"/>
                <a:ea typeface="Fraunces" pitchFamily="34" charset="-122"/>
                <a:cs typeface="Fraunces" pitchFamily="34" charset="-120"/>
              </a:rPr>
              <a:t>Below Average</a:t>
            </a:r>
            <a:endParaRPr lang="en-US" sz="2400" dirty="0">
              <a:latin typeface="Graphik Regular"/>
            </a:endParaRPr>
          </a:p>
        </p:txBody>
      </p:sp>
      <p:sp>
        <p:nvSpPr>
          <p:cNvPr id="30" name="Shape 18">
            <a:extLst>
              <a:ext uri="{FF2B5EF4-FFF2-40B4-BE49-F238E27FC236}">
                <a16:creationId xmlns:a16="http://schemas.microsoft.com/office/drawing/2014/main" id="{0F0B3789-7FA2-5C03-38F0-BD5BF5F6A8F6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4F8E052F-FBDF-3ABD-CCFA-80078738CA48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Recommendation</a:t>
            </a:r>
            <a:endParaRPr lang="en-US" sz="3600" dirty="0">
              <a:latin typeface="Graphik Regular" panose="020B0503030202060203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2D83-8F7F-A7D5-F287-BB62BD3833C6}"/>
              </a:ext>
            </a:extLst>
          </p:cNvPr>
          <p:cNvSpPr txBox="1"/>
          <p:nvPr/>
        </p:nvSpPr>
        <p:spPr>
          <a:xfrm>
            <a:off x="574051" y="1443704"/>
            <a:ext cx="300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</a:rPr>
              <a:t>For Category: Animal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460DB00-C75F-540C-CFF2-216A96148A92}"/>
              </a:ext>
            </a:extLst>
          </p:cNvPr>
          <p:cNvSpPr/>
          <p:nvPr/>
        </p:nvSpPr>
        <p:spPr>
          <a:xfrm>
            <a:off x="574052" y="1428889"/>
            <a:ext cx="3408484" cy="534193"/>
          </a:xfrm>
          <a:prstGeom prst="roundRect">
            <a:avLst/>
          </a:prstGeom>
          <a:noFill/>
          <a:ln w="19050">
            <a:solidFill>
              <a:srgbClr val="D0A8F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35A700-FE00-BB89-A393-F9D194B0C9AF}"/>
              </a:ext>
            </a:extLst>
          </p:cNvPr>
          <p:cNvSpPr txBox="1"/>
          <p:nvPr/>
        </p:nvSpPr>
        <p:spPr>
          <a:xfrm>
            <a:off x="710650" y="2565233"/>
            <a:ext cx="2873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Travel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F624F4-8DFC-D9AD-39E3-3028EE7150B1}"/>
              </a:ext>
            </a:extLst>
          </p:cNvPr>
          <p:cNvSpPr txBox="1"/>
          <p:nvPr/>
        </p:nvSpPr>
        <p:spPr>
          <a:xfrm>
            <a:off x="3741916" y="2557889"/>
            <a:ext cx="349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Veganism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1E4D57"/>
                </a:solidFill>
                <a:latin typeface="Graphik Regular" panose="020B0503030202060203"/>
              </a:rPr>
              <a:t>Public Speaking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F2DA2D0-04F3-690C-A45B-38E82B8E82C9}"/>
              </a:ext>
            </a:extLst>
          </p:cNvPr>
          <p:cNvSpPr/>
          <p:nvPr/>
        </p:nvSpPr>
        <p:spPr>
          <a:xfrm>
            <a:off x="2305291" y="2410466"/>
            <a:ext cx="1060668" cy="1060668"/>
          </a:xfrm>
          <a:prstGeom prst="ellipse">
            <a:avLst/>
          </a:prstGeom>
          <a:solidFill>
            <a:srgbClr val="975ED2">
              <a:alpha val="40000"/>
            </a:srgbClr>
          </a:solidFill>
          <a:ln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1BB296-1B3F-B5CE-AA7A-5545C8B9CF4D}"/>
              </a:ext>
            </a:extLst>
          </p:cNvPr>
          <p:cNvSpPr/>
          <p:nvPr/>
        </p:nvSpPr>
        <p:spPr>
          <a:xfrm>
            <a:off x="5596566" y="2356504"/>
            <a:ext cx="1060668" cy="1060668"/>
          </a:xfrm>
          <a:prstGeom prst="ellipse">
            <a:avLst/>
          </a:prstGeom>
          <a:solidFill>
            <a:srgbClr val="975ED2">
              <a:alpha val="40000"/>
            </a:srgbClr>
          </a:solidFill>
          <a:ln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6" name="Graphic 45" descr="Statistics">
            <a:extLst>
              <a:ext uri="{FF2B5EF4-FFF2-40B4-BE49-F238E27FC236}">
                <a16:creationId xmlns:a16="http://schemas.microsoft.com/office/drawing/2014/main" id="{16738A0D-C777-CF47-9106-6564F417C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8518" y="2530614"/>
            <a:ext cx="820812" cy="820812"/>
          </a:xfrm>
          <a:prstGeom prst="rect">
            <a:avLst/>
          </a:prstGeom>
        </p:spPr>
      </p:pic>
      <p:pic>
        <p:nvPicPr>
          <p:cNvPr id="48" name="Graphic 47" descr="Statistics RTL">
            <a:extLst>
              <a:ext uri="{FF2B5EF4-FFF2-40B4-BE49-F238E27FC236}">
                <a16:creationId xmlns:a16="http://schemas.microsoft.com/office/drawing/2014/main" id="{5E3CEDBA-F96A-0354-563F-FA7105421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784" y="2501808"/>
            <a:ext cx="795337" cy="795337"/>
          </a:xfrm>
          <a:prstGeom prst="rect">
            <a:avLst/>
          </a:prstGeom>
        </p:spPr>
      </p:pic>
      <p:pic>
        <p:nvPicPr>
          <p:cNvPr id="49" name="Image 2" descr="https://external-media.api.pitch.com/provider/icons8/fluent-systems-regular/concept.svg">
            <a:extLst>
              <a:ext uri="{FF2B5EF4-FFF2-40B4-BE49-F238E27FC236}">
                <a16:creationId xmlns:a16="http://schemas.microsoft.com/office/drawing/2014/main" id="{373933AA-A58C-4294-B01A-04426106E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1600" y="393442"/>
            <a:ext cx="549628" cy="54962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63DA03AF-0AD9-2258-15BE-97111963B84D}"/>
              </a:ext>
            </a:extLst>
          </p:cNvPr>
          <p:cNvSpPr/>
          <p:nvPr/>
        </p:nvSpPr>
        <p:spPr>
          <a:xfrm>
            <a:off x="7153642" y="2552903"/>
            <a:ext cx="810937" cy="810937"/>
          </a:xfrm>
          <a:prstGeom prst="ellipse">
            <a:avLst/>
          </a:prstGeom>
          <a:solidFill>
            <a:srgbClr val="975ED2">
              <a:alpha val="40000"/>
            </a:srgbClr>
          </a:solidFill>
          <a:ln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2" name="Graphic 51" descr="Camera">
            <a:extLst>
              <a:ext uri="{FF2B5EF4-FFF2-40B4-BE49-F238E27FC236}">
                <a16:creationId xmlns:a16="http://schemas.microsoft.com/office/drawing/2014/main" id="{3BB61368-5350-7BAE-D86C-4D28B5A1F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4592" y="2620762"/>
            <a:ext cx="658685" cy="658685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8576EEC3-7E92-98CE-71FA-CAB03A9B6829}"/>
              </a:ext>
            </a:extLst>
          </p:cNvPr>
          <p:cNvSpPr/>
          <p:nvPr/>
        </p:nvSpPr>
        <p:spPr>
          <a:xfrm>
            <a:off x="7944519" y="2863283"/>
            <a:ext cx="658685" cy="658685"/>
          </a:xfrm>
          <a:prstGeom prst="ellipse">
            <a:avLst/>
          </a:prstGeom>
          <a:solidFill>
            <a:srgbClr val="975ED2">
              <a:alpha val="40000"/>
            </a:srgbClr>
          </a:solidFill>
          <a:ln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6" name="Graphic 55" descr="Video camera">
            <a:extLst>
              <a:ext uri="{FF2B5EF4-FFF2-40B4-BE49-F238E27FC236}">
                <a16:creationId xmlns:a16="http://schemas.microsoft.com/office/drawing/2014/main" id="{024F4943-B4FE-28E3-8980-C09BF04F6B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59118" y="2950105"/>
            <a:ext cx="464020" cy="464020"/>
          </a:xfrm>
          <a:prstGeom prst="rect">
            <a:avLst/>
          </a:prstGeom>
        </p:spPr>
      </p:pic>
      <p:sp>
        <p:nvSpPr>
          <p:cNvPr id="57" name="Text 2">
            <a:extLst>
              <a:ext uri="{FF2B5EF4-FFF2-40B4-BE49-F238E27FC236}">
                <a16:creationId xmlns:a16="http://schemas.microsoft.com/office/drawing/2014/main" id="{40BE2814-D0BB-F179-3C0C-B9F8E5A63916}"/>
              </a:ext>
            </a:extLst>
          </p:cNvPr>
          <p:cNvSpPr/>
          <p:nvPr/>
        </p:nvSpPr>
        <p:spPr>
          <a:xfrm>
            <a:off x="6331776" y="1674100"/>
            <a:ext cx="2475688" cy="41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606"/>
              </a:lnSpc>
            </a:pPr>
            <a:r>
              <a:rPr lang="en-US" sz="2400" b="0" kern="0" spc="-84" dirty="0">
                <a:solidFill>
                  <a:srgbClr val="1E4D57"/>
                </a:solidFill>
                <a:latin typeface="Graphik Regular"/>
                <a:ea typeface="Fraunces" pitchFamily="34" charset="-122"/>
                <a:cs typeface="Fraunces" pitchFamily="34" charset="-120"/>
              </a:rPr>
              <a:t>Medium</a:t>
            </a:r>
            <a:endParaRPr lang="en-US" sz="2400" dirty="0">
              <a:latin typeface="Graphik Regular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022AB6-3D97-B715-1D61-4300C67D6002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59" name="Shape 13">
              <a:extLst>
                <a:ext uri="{FF2B5EF4-FFF2-40B4-BE49-F238E27FC236}">
                  <a16:creationId xmlns:a16="http://schemas.microsoft.com/office/drawing/2014/main" id="{DBCC0DC1-CEF5-0772-A52C-298FE5B1556A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 14">
              <a:extLst>
                <a:ext uri="{FF2B5EF4-FFF2-40B4-BE49-F238E27FC236}">
                  <a16:creationId xmlns:a16="http://schemas.microsoft.com/office/drawing/2014/main" id="{A9A761B0-5F46-8A68-45F6-855693E6025B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61" name="Shape 15">
              <a:extLst>
                <a:ext uri="{FF2B5EF4-FFF2-40B4-BE49-F238E27FC236}">
                  <a16:creationId xmlns:a16="http://schemas.microsoft.com/office/drawing/2014/main" id="{A81721A0-EB91-3321-AE03-2131323159BB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noFill/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Shape 16">
              <a:extLst>
                <a:ext uri="{FF2B5EF4-FFF2-40B4-BE49-F238E27FC236}">
                  <a16:creationId xmlns:a16="http://schemas.microsoft.com/office/drawing/2014/main" id="{F39843DD-C11A-50ED-2787-AFC3168B85C3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Shape 17">
              <a:extLst>
                <a:ext uri="{FF2B5EF4-FFF2-40B4-BE49-F238E27FC236}">
                  <a16:creationId xmlns:a16="http://schemas.microsoft.com/office/drawing/2014/main" id="{1266095E-F5C3-EEE4-7153-855F0C2A6BCF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Shape 18">
              <a:extLst>
                <a:ext uri="{FF2B5EF4-FFF2-40B4-BE49-F238E27FC236}">
                  <a16:creationId xmlns:a16="http://schemas.microsoft.com/office/drawing/2014/main" id="{5731C9F5-5584-A59D-7987-DA8D446CE858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Shape 19">
              <a:extLst>
                <a:ext uri="{FF2B5EF4-FFF2-40B4-BE49-F238E27FC236}">
                  <a16:creationId xmlns:a16="http://schemas.microsoft.com/office/drawing/2014/main" id="{851496D3-0FDE-6A8F-C7E0-36892A8A54FB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D10351C7-33FB-00E4-43F4-179C251E068D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Shape 21">
              <a:extLst>
                <a:ext uri="{FF2B5EF4-FFF2-40B4-BE49-F238E27FC236}">
                  <a16:creationId xmlns:a16="http://schemas.microsoft.com/office/drawing/2014/main" id="{E62C4212-6C08-716D-1FB1-2E6E7A57FADF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Shape 22">
              <a:extLst>
                <a:ext uri="{FF2B5EF4-FFF2-40B4-BE49-F238E27FC236}">
                  <a16:creationId xmlns:a16="http://schemas.microsoft.com/office/drawing/2014/main" id="{AB15CB1B-626E-54EE-DA55-E2CBBF77F2E7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Shape 23">
              <a:extLst>
                <a:ext uri="{FF2B5EF4-FFF2-40B4-BE49-F238E27FC236}">
                  <a16:creationId xmlns:a16="http://schemas.microsoft.com/office/drawing/2014/main" id="{FE5FBA89-B106-3E2A-C300-3F118B3E4BF6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 24">
              <a:extLst>
                <a:ext uri="{FF2B5EF4-FFF2-40B4-BE49-F238E27FC236}">
                  <a16:creationId xmlns:a16="http://schemas.microsoft.com/office/drawing/2014/main" id="{C3BADD95-E266-6855-1C66-B3720A647824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1" name="Text 25">
              <a:extLst>
                <a:ext uri="{FF2B5EF4-FFF2-40B4-BE49-F238E27FC236}">
                  <a16:creationId xmlns:a16="http://schemas.microsoft.com/office/drawing/2014/main" id="{19A5133E-18F3-B0CB-7FBF-B37744DDA661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2" name="Text 26">
              <a:extLst>
                <a:ext uri="{FF2B5EF4-FFF2-40B4-BE49-F238E27FC236}">
                  <a16:creationId xmlns:a16="http://schemas.microsoft.com/office/drawing/2014/main" id="{E0700623-EBD8-F9A6-9FF5-00A4E9BFA558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3" name="Text 27">
              <a:extLst>
                <a:ext uri="{FF2B5EF4-FFF2-40B4-BE49-F238E27FC236}">
                  <a16:creationId xmlns:a16="http://schemas.microsoft.com/office/drawing/2014/main" id="{2ADD0865-3D0D-451F-8E72-309B44822F0D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74" name="Text 28">
              <a:extLst>
                <a:ext uri="{FF2B5EF4-FFF2-40B4-BE49-F238E27FC236}">
                  <a16:creationId xmlns:a16="http://schemas.microsoft.com/office/drawing/2014/main" id="{5C8019BB-BC57-72AF-3277-E6DAACFDFE32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5" name="Text 29">
              <a:extLst>
                <a:ext uri="{FF2B5EF4-FFF2-40B4-BE49-F238E27FC236}">
                  <a16:creationId xmlns:a16="http://schemas.microsoft.com/office/drawing/2014/main" id="{0279AB5B-4B3C-ABC2-0290-24E891F137FD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10F586-AB06-2625-2ED7-0FC2741C0E01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77" name="Text 1">
              <a:extLst>
                <a:ext uri="{FF2B5EF4-FFF2-40B4-BE49-F238E27FC236}">
                  <a16:creationId xmlns:a16="http://schemas.microsoft.com/office/drawing/2014/main" id="{8471F883-9E25-A1F1-53DC-CA4DEC20EDFD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EB1217D-5746-7E5D-3BE2-1BDD17DE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">
            <a:extLst>
              <a:ext uri="{FF2B5EF4-FFF2-40B4-BE49-F238E27FC236}">
                <a16:creationId xmlns:a16="http://schemas.microsoft.com/office/drawing/2014/main" id="{67216012-CD58-10CB-57CA-56157D33B485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CD422D21-B506-2BAC-104D-C6BB295C9F85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Analysis</a:t>
            </a:r>
            <a:endParaRPr lang="en-US" sz="3600" dirty="0">
              <a:latin typeface="Graphik Regular" panose="020B050303020206020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5BBE84-8F61-9CAD-99E5-2836ECE64308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E56A99-1CDA-DE98-8107-84E5E32C6D53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2BCD345-550B-0201-E7A4-7B7B0E694D29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482E74-0CA9-14F8-8EF1-4208EA83AF3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3061AF-0788-C364-DD92-570EB7DA271A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99250-76E0-E5CB-1945-1B4721DF3D3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70EC47-2EEC-5C33-9CE5-8D076C9A1362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5FCC07-B23D-2355-5FEB-E58945F66EE1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138E63D-290C-F45D-505F-6931CBD50C70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8453A46-2438-5BB1-6F9D-F74769B15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29"/>
          <a:stretch/>
        </p:blipFill>
        <p:spPr>
          <a:xfrm>
            <a:off x="782533" y="1430785"/>
            <a:ext cx="5652202" cy="29050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49916E-7E17-C981-CBFD-AB4C6F367502}"/>
              </a:ext>
            </a:extLst>
          </p:cNvPr>
          <p:cNvSpPr txBox="1"/>
          <p:nvPr/>
        </p:nvSpPr>
        <p:spPr>
          <a:xfrm>
            <a:off x="6537574" y="2709371"/>
            <a:ext cx="2217652" cy="954107"/>
          </a:xfrm>
          <a:prstGeom prst="rect">
            <a:avLst/>
          </a:prstGeom>
          <a:noFill/>
          <a:ln w="28575">
            <a:solidFill>
              <a:srgbClr val="D0A8FE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top 5 categories are calculated using aggregated scores across all the user reactions.</a:t>
            </a:r>
            <a:endParaRPr lang="en-CA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CC297-F3A7-46B0-C04E-979AAB15D71B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27" name="Shape 13">
              <a:extLst>
                <a:ext uri="{FF2B5EF4-FFF2-40B4-BE49-F238E27FC236}">
                  <a16:creationId xmlns:a16="http://schemas.microsoft.com/office/drawing/2014/main" id="{1A8D1CB6-BB13-91FB-EFB1-F8D6FF4AD993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14">
              <a:extLst>
                <a:ext uri="{FF2B5EF4-FFF2-40B4-BE49-F238E27FC236}">
                  <a16:creationId xmlns:a16="http://schemas.microsoft.com/office/drawing/2014/main" id="{6D197856-6E9C-CB34-EB6F-B0F4771AEA92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29" name="Shape 15">
              <a:extLst>
                <a:ext uri="{FF2B5EF4-FFF2-40B4-BE49-F238E27FC236}">
                  <a16:creationId xmlns:a16="http://schemas.microsoft.com/office/drawing/2014/main" id="{D7F97CEC-3DBE-27BA-76C7-AEA9ED027935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75E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Shape 16">
              <a:extLst>
                <a:ext uri="{FF2B5EF4-FFF2-40B4-BE49-F238E27FC236}">
                  <a16:creationId xmlns:a16="http://schemas.microsoft.com/office/drawing/2014/main" id="{176ADB96-A509-FF7F-6734-C3E43A6FED1D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Shape 17">
              <a:extLst>
                <a:ext uri="{FF2B5EF4-FFF2-40B4-BE49-F238E27FC236}">
                  <a16:creationId xmlns:a16="http://schemas.microsoft.com/office/drawing/2014/main" id="{60D38686-D25C-E8EC-A10B-46484807377F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8">
              <a:extLst>
                <a:ext uri="{FF2B5EF4-FFF2-40B4-BE49-F238E27FC236}">
                  <a16:creationId xmlns:a16="http://schemas.microsoft.com/office/drawing/2014/main" id="{D96116DF-CCA8-2A3D-94B0-CE057101698D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Shape 19">
              <a:extLst>
                <a:ext uri="{FF2B5EF4-FFF2-40B4-BE49-F238E27FC236}">
                  <a16:creationId xmlns:a16="http://schemas.microsoft.com/office/drawing/2014/main" id="{4C690949-4184-C517-6066-3FB2C30AAC35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Shape 20">
              <a:extLst>
                <a:ext uri="{FF2B5EF4-FFF2-40B4-BE49-F238E27FC236}">
                  <a16:creationId xmlns:a16="http://schemas.microsoft.com/office/drawing/2014/main" id="{F6D6B5CD-7B12-523D-9A94-60224FFA31CE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Shape 21">
              <a:extLst>
                <a:ext uri="{FF2B5EF4-FFF2-40B4-BE49-F238E27FC236}">
                  <a16:creationId xmlns:a16="http://schemas.microsoft.com/office/drawing/2014/main" id="{1388F4B6-B4F9-F920-CAA1-2994713F501E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Shape 22">
              <a:extLst>
                <a:ext uri="{FF2B5EF4-FFF2-40B4-BE49-F238E27FC236}">
                  <a16:creationId xmlns:a16="http://schemas.microsoft.com/office/drawing/2014/main" id="{A115B66A-580E-2B7C-5996-2282BF84EB4B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Shape 23">
              <a:extLst>
                <a:ext uri="{FF2B5EF4-FFF2-40B4-BE49-F238E27FC236}">
                  <a16:creationId xmlns:a16="http://schemas.microsoft.com/office/drawing/2014/main" id="{5DF7B5F9-DB9B-EC5E-EF40-3E2AF2C31A08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24">
              <a:extLst>
                <a:ext uri="{FF2B5EF4-FFF2-40B4-BE49-F238E27FC236}">
                  <a16:creationId xmlns:a16="http://schemas.microsoft.com/office/drawing/2014/main" id="{42A24D5F-BCEE-9404-596B-02E22893A32C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9" name="Text 25">
              <a:extLst>
                <a:ext uri="{FF2B5EF4-FFF2-40B4-BE49-F238E27FC236}">
                  <a16:creationId xmlns:a16="http://schemas.microsoft.com/office/drawing/2014/main" id="{66272F87-B2BE-73A4-CAC3-AE90C55E5AE9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1" name="Text 26">
              <a:extLst>
                <a:ext uri="{FF2B5EF4-FFF2-40B4-BE49-F238E27FC236}">
                  <a16:creationId xmlns:a16="http://schemas.microsoft.com/office/drawing/2014/main" id="{A5468532-F59B-7986-681F-290FC59767A0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3" name="Text 27">
              <a:extLst>
                <a:ext uri="{FF2B5EF4-FFF2-40B4-BE49-F238E27FC236}">
                  <a16:creationId xmlns:a16="http://schemas.microsoft.com/office/drawing/2014/main" id="{ED32EF89-8CDF-6F8B-70E3-FA13F3410152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49" name="Text 28">
              <a:extLst>
                <a:ext uri="{FF2B5EF4-FFF2-40B4-BE49-F238E27FC236}">
                  <a16:creationId xmlns:a16="http://schemas.microsoft.com/office/drawing/2014/main" id="{244E7DDF-A6AD-87F3-5626-07FD70D79553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3" name="Text 29">
              <a:extLst>
                <a:ext uri="{FF2B5EF4-FFF2-40B4-BE49-F238E27FC236}">
                  <a16:creationId xmlns:a16="http://schemas.microsoft.com/office/drawing/2014/main" id="{A3612E21-237A-B18E-8FCB-071A89C519B2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pic>
        <p:nvPicPr>
          <p:cNvPr id="54" name="Image 3" descr="https://external-media.api.pitch.com/provider/icons8/fluent-systems-regular/financial-growth-analysis.svg">
            <a:extLst>
              <a:ext uri="{FF2B5EF4-FFF2-40B4-BE49-F238E27FC236}">
                <a16:creationId xmlns:a16="http://schemas.microsoft.com/office/drawing/2014/main" id="{6A9565E9-D1F2-7255-65C6-91DEAAF55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600" y="392400"/>
            <a:ext cx="453625" cy="453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A3F67C-45D9-A305-FCAC-8ADA30AAAE88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35DE7F62-2E69-1A96-3769-CA90A7AD6E86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4C71-C174-1967-800E-29F2C306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CA9177-8433-5002-B5B8-CDE912CD518C}"/>
              </a:ext>
            </a:extLst>
          </p:cNvPr>
          <p:cNvSpPr txBox="1"/>
          <p:nvPr/>
        </p:nvSpPr>
        <p:spPr>
          <a:xfrm>
            <a:off x="2733621" y="1097912"/>
            <a:ext cx="3746403" cy="442674"/>
          </a:xfrm>
          <a:prstGeom prst="roundRect">
            <a:avLst/>
          </a:prstGeom>
          <a:noFill/>
          <a:ln w="28575">
            <a:solidFill>
              <a:srgbClr val="D0A8F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Top Categories</a:t>
            </a:r>
            <a:endParaRPr lang="en-CA" sz="2000" kern="0" spc="-84" dirty="0">
              <a:ln w="0" cmpd="sng">
                <a:noFill/>
              </a:ln>
              <a:solidFill>
                <a:srgbClr val="1A5863"/>
              </a:solidFill>
              <a:latin typeface="Graphik Regular" panose="020B0503030202060203"/>
              <a:ea typeface="Fraunce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2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">
            <a:extLst>
              <a:ext uri="{FF2B5EF4-FFF2-40B4-BE49-F238E27FC236}">
                <a16:creationId xmlns:a16="http://schemas.microsoft.com/office/drawing/2014/main" id="{67216012-CD58-10CB-57CA-56157D33B485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CD422D21-B506-2BAC-104D-C6BB295C9F85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Analysis</a:t>
            </a:r>
            <a:endParaRPr lang="en-US" sz="3600" dirty="0">
              <a:latin typeface="Graphik Regular" panose="020B050303020206020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5BBE84-8F61-9CAD-99E5-2836ECE64308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E56A99-1CDA-DE98-8107-84E5E32C6D53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2BCD345-550B-0201-E7A4-7B7B0E694D29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482E74-0CA9-14F8-8EF1-4208EA83AF3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3061AF-0788-C364-DD92-570EB7DA271A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99250-76E0-E5CB-1945-1B4721DF3D3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70EC47-2EEC-5C33-9CE5-8D076C9A1362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5FCC07-B23D-2355-5FEB-E58945F66EE1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138E63D-290C-F45D-505F-6931CBD50C70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EEAD1B-A1DF-B7BD-B488-A2B3129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6" y="1302060"/>
            <a:ext cx="7326317" cy="305263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3D8B654-DB25-EDD2-1D9E-9AF9F443775E}"/>
              </a:ext>
            </a:extLst>
          </p:cNvPr>
          <p:cNvSpPr/>
          <p:nvPr/>
        </p:nvSpPr>
        <p:spPr>
          <a:xfrm>
            <a:off x="1444534" y="3069642"/>
            <a:ext cx="438052" cy="438052"/>
          </a:xfrm>
          <a:prstGeom prst="ellipse">
            <a:avLst/>
          </a:prstGeom>
          <a:noFill/>
          <a:ln w="2857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7BF423-4B66-D1B1-4910-7604ED814A58}"/>
              </a:ext>
            </a:extLst>
          </p:cNvPr>
          <p:cNvSpPr/>
          <p:nvPr/>
        </p:nvSpPr>
        <p:spPr>
          <a:xfrm>
            <a:off x="1457456" y="3523210"/>
            <a:ext cx="438051" cy="438051"/>
          </a:xfrm>
          <a:prstGeom prst="ellipse">
            <a:avLst/>
          </a:prstGeom>
          <a:noFill/>
          <a:ln w="2857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5AC60-8C4F-9E9C-019A-C93E51CBE57C}"/>
              </a:ext>
            </a:extLst>
          </p:cNvPr>
          <p:cNvSpPr/>
          <p:nvPr/>
        </p:nvSpPr>
        <p:spPr>
          <a:xfrm>
            <a:off x="5220604" y="2671198"/>
            <a:ext cx="438051" cy="438051"/>
          </a:xfrm>
          <a:prstGeom prst="ellipse">
            <a:avLst/>
          </a:prstGeom>
          <a:noFill/>
          <a:ln w="2857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9D564B-1F81-B768-47A5-56F373B9D105}"/>
              </a:ext>
            </a:extLst>
          </p:cNvPr>
          <p:cNvSpPr/>
          <p:nvPr/>
        </p:nvSpPr>
        <p:spPr>
          <a:xfrm>
            <a:off x="5224755" y="1811827"/>
            <a:ext cx="438051" cy="438051"/>
          </a:xfrm>
          <a:prstGeom prst="ellipse">
            <a:avLst/>
          </a:prstGeom>
          <a:noFill/>
          <a:ln w="2857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C10076-C9E2-8BAB-F216-41ED2C70A521}"/>
              </a:ext>
            </a:extLst>
          </p:cNvPr>
          <p:cNvSpPr/>
          <p:nvPr/>
        </p:nvSpPr>
        <p:spPr>
          <a:xfrm>
            <a:off x="3975405" y="2229807"/>
            <a:ext cx="438051" cy="438051"/>
          </a:xfrm>
          <a:prstGeom prst="ellipse">
            <a:avLst/>
          </a:prstGeom>
          <a:noFill/>
          <a:ln w="2857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8D1954-F8D2-0BC1-2819-A090CD55AD06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59" name="Shape 13">
              <a:extLst>
                <a:ext uri="{FF2B5EF4-FFF2-40B4-BE49-F238E27FC236}">
                  <a16:creationId xmlns:a16="http://schemas.microsoft.com/office/drawing/2014/main" id="{17134E14-C27E-4BEA-BEA4-71621B802C8F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 14">
              <a:extLst>
                <a:ext uri="{FF2B5EF4-FFF2-40B4-BE49-F238E27FC236}">
                  <a16:creationId xmlns:a16="http://schemas.microsoft.com/office/drawing/2014/main" id="{287BCE48-FCF9-F7F5-93AA-083C10532D0F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61" name="Shape 15">
              <a:extLst>
                <a:ext uri="{FF2B5EF4-FFF2-40B4-BE49-F238E27FC236}">
                  <a16:creationId xmlns:a16="http://schemas.microsoft.com/office/drawing/2014/main" id="{C2B72D2C-AC50-27EC-DC91-3EAA6AFCD68D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75E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Shape 16">
              <a:extLst>
                <a:ext uri="{FF2B5EF4-FFF2-40B4-BE49-F238E27FC236}">
                  <a16:creationId xmlns:a16="http://schemas.microsoft.com/office/drawing/2014/main" id="{3553EDC0-CC6B-1EC7-1D57-77DED3DE4E21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Shape 17">
              <a:extLst>
                <a:ext uri="{FF2B5EF4-FFF2-40B4-BE49-F238E27FC236}">
                  <a16:creationId xmlns:a16="http://schemas.microsoft.com/office/drawing/2014/main" id="{FB8C54B4-C33E-2593-5CA1-41294B84BB26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Shape 18">
              <a:extLst>
                <a:ext uri="{FF2B5EF4-FFF2-40B4-BE49-F238E27FC236}">
                  <a16:creationId xmlns:a16="http://schemas.microsoft.com/office/drawing/2014/main" id="{54DD7FB1-B352-0EA5-FF6A-9E0E75FBB87A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Shape 19">
              <a:extLst>
                <a:ext uri="{FF2B5EF4-FFF2-40B4-BE49-F238E27FC236}">
                  <a16:creationId xmlns:a16="http://schemas.microsoft.com/office/drawing/2014/main" id="{D7AB5D1C-A451-31DD-557E-2B3F68F66D7D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FFC01191-469A-6E8A-0480-B55DBC71E187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Shape 21">
              <a:extLst>
                <a:ext uri="{FF2B5EF4-FFF2-40B4-BE49-F238E27FC236}">
                  <a16:creationId xmlns:a16="http://schemas.microsoft.com/office/drawing/2014/main" id="{FD824037-4B8B-9C2A-FBB7-D395C3EFF832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Shape 22">
              <a:extLst>
                <a:ext uri="{FF2B5EF4-FFF2-40B4-BE49-F238E27FC236}">
                  <a16:creationId xmlns:a16="http://schemas.microsoft.com/office/drawing/2014/main" id="{1F7C5132-FD57-ED8D-A076-D2226E5F19DF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Shape 23">
              <a:extLst>
                <a:ext uri="{FF2B5EF4-FFF2-40B4-BE49-F238E27FC236}">
                  <a16:creationId xmlns:a16="http://schemas.microsoft.com/office/drawing/2014/main" id="{D27E13D1-F9B7-F705-8FD1-E3C58F7FAC63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 24">
              <a:extLst>
                <a:ext uri="{FF2B5EF4-FFF2-40B4-BE49-F238E27FC236}">
                  <a16:creationId xmlns:a16="http://schemas.microsoft.com/office/drawing/2014/main" id="{157CA72A-7690-49CC-1B50-717455A2FC8A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1" name="Text 25">
              <a:extLst>
                <a:ext uri="{FF2B5EF4-FFF2-40B4-BE49-F238E27FC236}">
                  <a16:creationId xmlns:a16="http://schemas.microsoft.com/office/drawing/2014/main" id="{98879460-F634-91AB-E5C9-85FB7DA1F176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2" name="Text 26">
              <a:extLst>
                <a:ext uri="{FF2B5EF4-FFF2-40B4-BE49-F238E27FC236}">
                  <a16:creationId xmlns:a16="http://schemas.microsoft.com/office/drawing/2014/main" id="{E055991A-FC69-BE41-2A8D-E5683B7D272D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3" name="Text 27">
              <a:extLst>
                <a:ext uri="{FF2B5EF4-FFF2-40B4-BE49-F238E27FC236}">
                  <a16:creationId xmlns:a16="http://schemas.microsoft.com/office/drawing/2014/main" id="{F34E4F8C-14F0-B4D7-A106-2A3287A3545D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74" name="Text 28">
              <a:extLst>
                <a:ext uri="{FF2B5EF4-FFF2-40B4-BE49-F238E27FC236}">
                  <a16:creationId xmlns:a16="http://schemas.microsoft.com/office/drawing/2014/main" id="{89E80B5A-0CF3-FC1C-3FCE-2A7F7FA7E373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5" name="Text 29">
              <a:extLst>
                <a:ext uri="{FF2B5EF4-FFF2-40B4-BE49-F238E27FC236}">
                  <a16:creationId xmlns:a16="http://schemas.microsoft.com/office/drawing/2014/main" id="{28003F83-DDBA-2D39-E317-08BC2715DD21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pic>
        <p:nvPicPr>
          <p:cNvPr id="77" name="Image 3" descr="https://external-media.api.pitch.com/provider/icons8/fluent-systems-regular/financial-growth-analysis.svg">
            <a:extLst>
              <a:ext uri="{FF2B5EF4-FFF2-40B4-BE49-F238E27FC236}">
                <a16:creationId xmlns:a16="http://schemas.microsoft.com/office/drawing/2014/main" id="{3CEC43BE-9E67-5F72-A55C-5CE73BD3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600" y="392400"/>
            <a:ext cx="453625" cy="453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487CF8-C418-B543-A429-679DBD89CA13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577B50D8-6E67-EF23-0742-AA0A1FCC8659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BB02F4-F2BA-8536-7690-B4DADABC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A7C40E-AD99-32F5-B8D3-A875F0E1AA77}"/>
              </a:ext>
            </a:extLst>
          </p:cNvPr>
          <p:cNvSpPr txBox="1"/>
          <p:nvPr/>
        </p:nvSpPr>
        <p:spPr>
          <a:xfrm>
            <a:off x="2307556" y="1087446"/>
            <a:ext cx="4598962" cy="408623"/>
          </a:xfrm>
          <a:prstGeom prst="roundRect">
            <a:avLst/>
          </a:prstGeom>
          <a:noFill/>
          <a:ln w="28575">
            <a:solidFill>
              <a:srgbClr val="D0A8F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User Experience Map</a:t>
            </a:r>
            <a:endParaRPr lang="en-CA" kern="0" spc="-84" dirty="0">
              <a:ln w="0" cmpd="sng">
                <a:noFill/>
              </a:ln>
              <a:solidFill>
                <a:srgbClr val="1A5863"/>
              </a:solidFill>
              <a:latin typeface="Graphik Regular" panose="020B0503030202060203"/>
              <a:ea typeface="Fraunce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68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811177-46AD-32AE-A1C7-90353A9A4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5" b="45040"/>
          <a:stretch/>
        </p:blipFill>
        <p:spPr>
          <a:xfrm>
            <a:off x="551090" y="1898932"/>
            <a:ext cx="8192756" cy="1707202"/>
          </a:xfrm>
          <a:prstGeom prst="rect">
            <a:avLst/>
          </a:prstGeom>
        </p:spPr>
      </p:pic>
      <p:sp>
        <p:nvSpPr>
          <p:cNvPr id="3" name="Shape 18">
            <a:extLst>
              <a:ext uri="{FF2B5EF4-FFF2-40B4-BE49-F238E27FC236}">
                <a16:creationId xmlns:a16="http://schemas.microsoft.com/office/drawing/2014/main" id="{67216012-CD58-10CB-57CA-56157D33B485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CD422D21-B506-2BAC-104D-C6BB295C9F85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Analysis</a:t>
            </a:r>
            <a:endParaRPr lang="en-US" sz="3600" dirty="0">
              <a:latin typeface="Graphik Regular" panose="020B050303020206020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5BBE84-8F61-9CAD-99E5-2836ECE64308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E56A99-1CDA-DE98-8107-84E5E32C6D53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2BCD345-550B-0201-E7A4-7B7B0E694D29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482E74-0CA9-14F8-8EF1-4208EA83AF3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3061AF-0788-C364-DD92-570EB7DA271A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99250-76E0-E5CB-1945-1B4721DF3D3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70EC47-2EEC-5C33-9CE5-8D076C9A1362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5FCC07-B23D-2355-5FEB-E58945F66EE1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138E63D-290C-F45D-505F-6931CBD50C70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CC297-F3A7-46B0-C04E-979AAB15D71B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27" name="Shape 13">
              <a:extLst>
                <a:ext uri="{FF2B5EF4-FFF2-40B4-BE49-F238E27FC236}">
                  <a16:creationId xmlns:a16="http://schemas.microsoft.com/office/drawing/2014/main" id="{1A8D1CB6-BB13-91FB-EFB1-F8D6FF4AD993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14">
              <a:extLst>
                <a:ext uri="{FF2B5EF4-FFF2-40B4-BE49-F238E27FC236}">
                  <a16:creationId xmlns:a16="http://schemas.microsoft.com/office/drawing/2014/main" id="{6D197856-6E9C-CB34-EB6F-B0F4771AEA92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29" name="Shape 15">
              <a:extLst>
                <a:ext uri="{FF2B5EF4-FFF2-40B4-BE49-F238E27FC236}">
                  <a16:creationId xmlns:a16="http://schemas.microsoft.com/office/drawing/2014/main" id="{D7F97CEC-3DBE-27BA-76C7-AEA9ED027935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75E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Shape 16">
              <a:extLst>
                <a:ext uri="{FF2B5EF4-FFF2-40B4-BE49-F238E27FC236}">
                  <a16:creationId xmlns:a16="http://schemas.microsoft.com/office/drawing/2014/main" id="{176ADB96-A509-FF7F-6734-C3E43A6FED1D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Shape 17">
              <a:extLst>
                <a:ext uri="{FF2B5EF4-FFF2-40B4-BE49-F238E27FC236}">
                  <a16:creationId xmlns:a16="http://schemas.microsoft.com/office/drawing/2014/main" id="{60D38686-D25C-E8EC-A10B-46484807377F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8">
              <a:extLst>
                <a:ext uri="{FF2B5EF4-FFF2-40B4-BE49-F238E27FC236}">
                  <a16:creationId xmlns:a16="http://schemas.microsoft.com/office/drawing/2014/main" id="{D96116DF-CCA8-2A3D-94B0-CE057101698D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Shape 19">
              <a:extLst>
                <a:ext uri="{FF2B5EF4-FFF2-40B4-BE49-F238E27FC236}">
                  <a16:creationId xmlns:a16="http://schemas.microsoft.com/office/drawing/2014/main" id="{4C690949-4184-C517-6066-3FB2C30AAC35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Shape 20">
              <a:extLst>
                <a:ext uri="{FF2B5EF4-FFF2-40B4-BE49-F238E27FC236}">
                  <a16:creationId xmlns:a16="http://schemas.microsoft.com/office/drawing/2014/main" id="{F6D6B5CD-7B12-523D-9A94-60224FFA31CE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Shape 21">
              <a:extLst>
                <a:ext uri="{FF2B5EF4-FFF2-40B4-BE49-F238E27FC236}">
                  <a16:creationId xmlns:a16="http://schemas.microsoft.com/office/drawing/2014/main" id="{1388F4B6-B4F9-F920-CAA1-2994713F501E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Shape 22">
              <a:extLst>
                <a:ext uri="{FF2B5EF4-FFF2-40B4-BE49-F238E27FC236}">
                  <a16:creationId xmlns:a16="http://schemas.microsoft.com/office/drawing/2014/main" id="{A115B66A-580E-2B7C-5996-2282BF84EB4B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Shape 23">
              <a:extLst>
                <a:ext uri="{FF2B5EF4-FFF2-40B4-BE49-F238E27FC236}">
                  <a16:creationId xmlns:a16="http://schemas.microsoft.com/office/drawing/2014/main" id="{5DF7B5F9-DB9B-EC5E-EF40-3E2AF2C31A08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24">
              <a:extLst>
                <a:ext uri="{FF2B5EF4-FFF2-40B4-BE49-F238E27FC236}">
                  <a16:creationId xmlns:a16="http://schemas.microsoft.com/office/drawing/2014/main" id="{42A24D5F-BCEE-9404-596B-02E22893A32C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9" name="Text 25">
              <a:extLst>
                <a:ext uri="{FF2B5EF4-FFF2-40B4-BE49-F238E27FC236}">
                  <a16:creationId xmlns:a16="http://schemas.microsoft.com/office/drawing/2014/main" id="{66272F87-B2BE-73A4-CAC3-AE90C55E5AE9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1" name="Text 26">
              <a:extLst>
                <a:ext uri="{FF2B5EF4-FFF2-40B4-BE49-F238E27FC236}">
                  <a16:creationId xmlns:a16="http://schemas.microsoft.com/office/drawing/2014/main" id="{A5468532-F59B-7986-681F-290FC59767A0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3" name="Text 27">
              <a:extLst>
                <a:ext uri="{FF2B5EF4-FFF2-40B4-BE49-F238E27FC236}">
                  <a16:creationId xmlns:a16="http://schemas.microsoft.com/office/drawing/2014/main" id="{ED32EF89-8CDF-6F8B-70E3-FA13F3410152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49" name="Text 28">
              <a:extLst>
                <a:ext uri="{FF2B5EF4-FFF2-40B4-BE49-F238E27FC236}">
                  <a16:creationId xmlns:a16="http://schemas.microsoft.com/office/drawing/2014/main" id="{244E7DDF-A6AD-87F3-5626-07FD70D79553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3" name="Text 29">
              <a:extLst>
                <a:ext uri="{FF2B5EF4-FFF2-40B4-BE49-F238E27FC236}">
                  <a16:creationId xmlns:a16="http://schemas.microsoft.com/office/drawing/2014/main" id="{A3612E21-237A-B18E-8FCB-071A89C519B2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pic>
        <p:nvPicPr>
          <p:cNvPr id="54" name="Image 3" descr="https://external-media.api.pitch.com/provider/icons8/fluent-systems-regular/financial-growth-analysis.svg">
            <a:extLst>
              <a:ext uri="{FF2B5EF4-FFF2-40B4-BE49-F238E27FC236}">
                <a16:creationId xmlns:a16="http://schemas.microsoft.com/office/drawing/2014/main" id="{6A9565E9-D1F2-7255-65C6-91DEAAF55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600" y="392400"/>
            <a:ext cx="453625" cy="453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A3F67C-45D9-A305-FCAC-8ADA30AAAE88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35DE7F62-2E69-1A96-3769-CA90A7AD6E86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4C71-C174-1967-800E-29F2C306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E7964A-AC0E-E5E3-4BD8-828DA001C351}"/>
              </a:ext>
            </a:extLst>
          </p:cNvPr>
          <p:cNvSpPr txBox="1"/>
          <p:nvPr/>
        </p:nvSpPr>
        <p:spPr>
          <a:xfrm>
            <a:off x="2661515" y="1328068"/>
            <a:ext cx="3746403" cy="442674"/>
          </a:xfrm>
          <a:prstGeom prst="roundRect">
            <a:avLst/>
          </a:prstGeom>
          <a:noFill/>
          <a:ln w="28575">
            <a:solidFill>
              <a:srgbClr val="D0A8F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Effective Mediums by Category</a:t>
            </a:r>
            <a:endParaRPr lang="en-CA" sz="2000" kern="0" spc="-84" dirty="0">
              <a:ln w="0" cmpd="sng">
                <a:noFill/>
              </a:ln>
              <a:solidFill>
                <a:srgbClr val="1A5863"/>
              </a:solidFill>
              <a:latin typeface="Graphik Regular" panose="020B0503030202060203"/>
              <a:ea typeface="Fraunce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89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0">
            <a:extLst>
              <a:ext uri="{FF2B5EF4-FFF2-40B4-BE49-F238E27FC236}">
                <a16:creationId xmlns:a16="http://schemas.microsoft.com/office/drawing/2014/main" id="{77BDB197-40AB-C868-C6B0-3FA9105CAD6B}"/>
              </a:ext>
            </a:extLst>
          </p:cNvPr>
          <p:cNvSpPr/>
          <p:nvPr/>
        </p:nvSpPr>
        <p:spPr>
          <a:xfrm>
            <a:off x="833132" y="2957825"/>
            <a:ext cx="2390396" cy="739769"/>
          </a:xfrm>
          <a:prstGeom prst="roundRect">
            <a:avLst>
              <a:gd name="adj" fmla="val -174718"/>
            </a:avLst>
          </a:prstGeom>
          <a:noFill/>
          <a:ln w="38100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F4387569-9207-CA78-EC1F-57F2A8CB033E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D14F8E9-E061-2376-1E38-9BBC121B9729}"/>
              </a:ext>
            </a:extLst>
          </p:cNvPr>
          <p:cNvSpPr/>
          <p:nvPr/>
        </p:nvSpPr>
        <p:spPr>
          <a:xfrm>
            <a:off x="1388416" y="1616714"/>
            <a:ext cx="6147200" cy="79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Social Buzz should implement the recommendations using the AB Testing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9E2D0A-3422-5457-A067-AABD44ECC8E5}"/>
              </a:ext>
            </a:extLst>
          </p:cNvPr>
          <p:cNvGrpSpPr/>
          <p:nvPr/>
        </p:nvGrpSpPr>
        <p:grpSpPr>
          <a:xfrm>
            <a:off x="752412" y="1800632"/>
            <a:ext cx="115961" cy="71009"/>
            <a:chOff x="1678680" y="4397142"/>
            <a:chExt cx="115961" cy="7100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0AE6788-8E63-817B-8B9A-E502F123DF9E}"/>
                </a:ext>
              </a:extLst>
            </p:cNvPr>
            <p:cNvSpPr/>
            <p:nvPr/>
          </p:nvSpPr>
          <p:spPr>
            <a:xfrm rot="9483682">
              <a:off x="1678680" y="4446887"/>
              <a:ext cx="115025" cy="21264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1541722-4376-41E8-F771-FED28C1D7A6C}"/>
                </a:ext>
              </a:extLst>
            </p:cNvPr>
            <p:cNvSpPr/>
            <p:nvPr/>
          </p:nvSpPr>
          <p:spPr>
            <a:xfrm rot="12055253" flipV="1">
              <a:off x="1679616" y="4397142"/>
              <a:ext cx="115025" cy="21490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3" name="Text 5">
            <a:extLst>
              <a:ext uri="{FF2B5EF4-FFF2-40B4-BE49-F238E27FC236}">
                <a16:creationId xmlns:a16="http://schemas.microsoft.com/office/drawing/2014/main" id="{CBBE35E5-2A0B-26D9-92E0-C49E412FA06B}"/>
              </a:ext>
            </a:extLst>
          </p:cNvPr>
          <p:cNvSpPr/>
          <p:nvPr/>
        </p:nvSpPr>
        <p:spPr>
          <a:xfrm>
            <a:off x="4043773" y="2524915"/>
            <a:ext cx="1048927" cy="373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ts val="1875"/>
              </a:lnSpc>
            </a:pPr>
            <a:endParaRPr lang="en-US" sz="2200" dirty="0">
              <a:latin typeface="Graphik Regular" panose="020B0503030202060203"/>
            </a:endParaRPr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264229ED-10F3-1354-FF70-69C795AF4329}"/>
              </a:ext>
            </a:extLst>
          </p:cNvPr>
          <p:cNvSpPr/>
          <p:nvPr/>
        </p:nvSpPr>
        <p:spPr>
          <a:xfrm>
            <a:off x="3253945" y="2961986"/>
            <a:ext cx="2390396" cy="739768"/>
          </a:xfrm>
          <a:prstGeom prst="roundRect">
            <a:avLst>
              <a:gd name="adj" fmla="val -174718"/>
            </a:avLst>
          </a:prstGeom>
          <a:solidFill>
            <a:srgbClr val="D0A8FE"/>
          </a:solidFill>
          <a:ln w="38100">
            <a:solidFill>
              <a:srgbClr val="D2A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40C7CF-859A-7153-67FF-4870651A057F}"/>
              </a:ext>
            </a:extLst>
          </p:cNvPr>
          <p:cNvSpPr txBox="1"/>
          <p:nvPr/>
        </p:nvSpPr>
        <p:spPr>
          <a:xfrm>
            <a:off x="773261" y="3050129"/>
            <a:ext cx="251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Graphik Regular" panose="020B0503030202060203"/>
              </a:rPr>
              <a:t>Develop two versions (A and B) </a:t>
            </a:r>
            <a:r>
              <a:rPr lang="en-US" sz="1200" dirty="0">
                <a:latin typeface="Graphik Regular" panose="020B0503030202060203"/>
                <a:ea typeface="Brutel" pitchFamily="34" charset="-122"/>
              </a:rPr>
              <a:t>of</a:t>
            </a:r>
            <a:r>
              <a:rPr lang="en-US" sz="1200" b="0" i="0" dirty="0">
                <a:effectLst/>
                <a:latin typeface="Graphik Regular" panose="020B0503030202060203"/>
              </a:rPr>
              <a:t> app feature, or content </a:t>
            </a:r>
            <a:r>
              <a:rPr lang="en-US" sz="1200" dirty="0">
                <a:latin typeface="Graphik Regular" panose="020B0503030202060203"/>
                <a:ea typeface="Brutel" pitchFamily="34" charset="-122"/>
              </a:rPr>
              <a:t>element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717E59-043C-DB05-E4E7-55E04042431C}"/>
              </a:ext>
            </a:extLst>
          </p:cNvPr>
          <p:cNvSpPr txBox="1"/>
          <p:nvPr/>
        </p:nvSpPr>
        <p:spPr>
          <a:xfrm>
            <a:off x="3292444" y="3053923"/>
            <a:ext cx="2362798" cy="461665"/>
          </a:xfrm>
          <a:prstGeom prst="rect">
            <a:avLst/>
          </a:prstGeom>
          <a:solidFill>
            <a:srgbClr val="D0A8FE"/>
          </a:solidFill>
        </p:spPr>
        <p:txBody>
          <a:bodyPr wrap="square" rtlCol="0">
            <a:spAutoFit/>
          </a:bodyPr>
          <a:lstStyle>
            <a:lvl1pPr>
              <a:lnSpc>
                <a:spcPts val="1000"/>
              </a:lnSpc>
              <a:defRPr sz="120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0" i="0" dirty="0">
                <a:solidFill>
                  <a:schemeClr val="tx1"/>
                </a:solidFill>
                <a:effectLst/>
              </a:rPr>
              <a:t>Randomly assign users to either A or B to measure performance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 0">
            <a:extLst>
              <a:ext uri="{FF2B5EF4-FFF2-40B4-BE49-F238E27FC236}">
                <a16:creationId xmlns:a16="http://schemas.microsoft.com/office/drawing/2014/main" id="{51391821-F126-C094-9AE3-0B3E3E54A971}"/>
              </a:ext>
            </a:extLst>
          </p:cNvPr>
          <p:cNvSpPr/>
          <p:nvPr/>
        </p:nvSpPr>
        <p:spPr>
          <a:xfrm>
            <a:off x="5676663" y="2965241"/>
            <a:ext cx="2390396" cy="732353"/>
          </a:xfrm>
          <a:prstGeom prst="roundRect">
            <a:avLst>
              <a:gd name="adj" fmla="val -174718"/>
            </a:avLst>
          </a:prstGeom>
          <a:noFill/>
          <a:ln w="38100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8E8AE4D-F579-68F3-FFE8-9D0A7ECC6A25}"/>
              </a:ext>
            </a:extLst>
          </p:cNvPr>
          <p:cNvCxnSpPr>
            <a:cxnSpLocks/>
          </p:cNvCxnSpPr>
          <p:nvPr/>
        </p:nvCxnSpPr>
        <p:spPr>
          <a:xfrm>
            <a:off x="2415293" y="2720599"/>
            <a:ext cx="1569869" cy="0"/>
          </a:xfrm>
          <a:prstGeom prst="line">
            <a:avLst/>
          </a:prstGeom>
          <a:ln w="19050">
            <a:solidFill>
              <a:srgbClr val="D2AC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6980C53-7051-AF38-DBB7-9BE2E9FF04B8}"/>
              </a:ext>
            </a:extLst>
          </p:cNvPr>
          <p:cNvCxnSpPr>
            <a:cxnSpLocks/>
          </p:cNvCxnSpPr>
          <p:nvPr/>
        </p:nvCxnSpPr>
        <p:spPr>
          <a:xfrm>
            <a:off x="4972313" y="2704348"/>
            <a:ext cx="1569869" cy="0"/>
          </a:xfrm>
          <a:prstGeom prst="line">
            <a:avLst/>
          </a:prstGeom>
          <a:ln w="19050">
            <a:solidFill>
              <a:srgbClr val="D2AC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5FC97-C045-6106-E79C-B5F78E328DF1}"/>
              </a:ext>
            </a:extLst>
          </p:cNvPr>
          <p:cNvGrpSpPr/>
          <p:nvPr/>
        </p:nvGrpSpPr>
        <p:grpSpPr>
          <a:xfrm>
            <a:off x="810347" y="1599432"/>
            <a:ext cx="7289097" cy="893736"/>
            <a:chOff x="812710" y="1368856"/>
            <a:chExt cx="7007315" cy="990149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7D4D17C-4079-FFC1-2EC1-750D89851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710" y="1373618"/>
              <a:ext cx="7007315" cy="114160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1BA5B1-5726-2416-5661-4B2B1640C2DF}"/>
                </a:ext>
              </a:extLst>
            </p:cNvPr>
            <p:cNvCxnSpPr>
              <a:cxnSpLocks/>
            </p:cNvCxnSpPr>
            <p:nvPr/>
          </p:nvCxnSpPr>
          <p:spPr>
            <a:xfrm>
              <a:off x="812710" y="1750497"/>
              <a:ext cx="7007315" cy="592101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D0A8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B0EA13-9ADD-A6A7-C596-B41DF13104E4}"/>
                </a:ext>
              </a:extLst>
            </p:cNvPr>
            <p:cNvCxnSpPr>
              <a:cxnSpLocks/>
            </p:cNvCxnSpPr>
            <p:nvPr/>
          </p:nvCxnSpPr>
          <p:spPr>
            <a:xfrm>
              <a:off x="7804944" y="1368856"/>
              <a:ext cx="0" cy="990149"/>
            </a:xfrm>
            <a:prstGeom prst="line">
              <a:avLst/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46C3D5-9A28-438B-0308-EDDC60E998A0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6478F6-414A-C361-5D71-84F8B966A71A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877AFED-01FA-379B-9C34-DB60E9DC796C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BC6D03F-D01A-E3C5-5E08-63630EE0ADF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CD310FD-E1B9-8DF5-CDC5-D98311A10426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4BADE8-8DA5-D73D-C54C-42879C7B78C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587CB0-6F9D-B782-97B3-4B9DDC596220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7A0ADAB-3C61-1296-9BAC-C43F4631D39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A647FD-A46C-1945-F197-A830CA9A8618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40D5FE5-4C6F-06E5-B716-7AC750998983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58" name="Text 1">
              <a:extLst>
                <a:ext uri="{FF2B5EF4-FFF2-40B4-BE49-F238E27FC236}">
                  <a16:creationId xmlns:a16="http://schemas.microsoft.com/office/drawing/2014/main" id="{E018BF69-CD6B-DAA6-8EE4-B94BD0D593DA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Brutel" pitchFamily="34" charset="0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184EC08-D014-C311-9025-48F9CF1A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E1FEF4-ACA8-9090-B4D2-5B597F395FB6}"/>
              </a:ext>
            </a:extLst>
          </p:cNvPr>
          <p:cNvGrpSpPr/>
          <p:nvPr/>
        </p:nvGrpSpPr>
        <p:grpSpPr>
          <a:xfrm>
            <a:off x="1198884" y="4118985"/>
            <a:ext cx="6821396" cy="713929"/>
            <a:chOff x="1165163" y="4305675"/>
            <a:chExt cx="6821396" cy="713929"/>
          </a:xfrm>
        </p:grpSpPr>
        <p:sp>
          <p:nvSpPr>
            <p:cNvPr id="4" name="Shape 13">
              <a:extLst>
                <a:ext uri="{FF2B5EF4-FFF2-40B4-BE49-F238E27FC236}">
                  <a16:creationId xmlns:a16="http://schemas.microsoft.com/office/drawing/2014/main" id="{C9771693-C165-447F-FC41-509E91869DDA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14">
              <a:extLst>
                <a:ext uri="{FF2B5EF4-FFF2-40B4-BE49-F238E27FC236}">
                  <a16:creationId xmlns:a16="http://schemas.microsoft.com/office/drawing/2014/main" id="{6C674C15-C5F9-8588-1EF8-03E07A992F83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6" name="Shape 15">
              <a:extLst>
                <a:ext uri="{FF2B5EF4-FFF2-40B4-BE49-F238E27FC236}">
                  <a16:creationId xmlns:a16="http://schemas.microsoft.com/office/drawing/2014/main" id="{7499571B-3DF3-92F9-E491-ADAC8543A504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75E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16">
              <a:extLst>
                <a:ext uri="{FF2B5EF4-FFF2-40B4-BE49-F238E27FC236}">
                  <a16:creationId xmlns:a16="http://schemas.microsoft.com/office/drawing/2014/main" id="{298BF4B0-78F7-80EC-4C52-4C89990F39C1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Shape 17">
              <a:extLst>
                <a:ext uri="{FF2B5EF4-FFF2-40B4-BE49-F238E27FC236}">
                  <a16:creationId xmlns:a16="http://schemas.microsoft.com/office/drawing/2014/main" id="{4EECCF59-B45F-0E3E-1EEB-2BBDBEE71411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18">
              <a:extLst>
                <a:ext uri="{FF2B5EF4-FFF2-40B4-BE49-F238E27FC236}">
                  <a16:creationId xmlns:a16="http://schemas.microsoft.com/office/drawing/2014/main" id="{BA492748-2091-2CDA-6AE4-1CC3CAA1358E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hape 19">
              <a:extLst>
                <a:ext uri="{FF2B5EF4-FFF2-40B4-BE49-F238E27FC236}">
                  <a16:creationId xmlns:a16="http://schemas.microsoft.com/office/drawing/2014/main" id="{97EEF147-746C-A000-D873-44CA7DF814C8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20">
              <a:extLst>
                <a:ext uri="{FF2B5EF4-FFF2-40B4-BE49-F238E27FC236}">
                  <a16:creationId xmlns:a16="http://schemas.microsoft.com/office/drawing/2014/main" id="{503CE06A-160A-4820-A547-E81CB86A1408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Shape 21">
              <a:extLst>
                <a:ext uri="{FF2B5EF4-FFF2-40B4-BE49-F238E27FC236}">
                  <a16:creationId xmlns:a16="http://schemas.microsoft.com/office/drawing/2014/main" id="{F80FC7BA-C21D-E859-55C7-CD38B4D7FF84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22">
              <a:extLst>
                <a:ext uri="{FF2B5EF4-FFF2-40B4-BE49-F238E27FC236}">
                  <a16:creationId xmlns:a16="http://schemas.microsoft.com/office/drawing/2014/main" id="{19A0B6C2-B66E-2BCD-F4E3-B17A3336863C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23">
              <a:extLst>
                <a:ext uri="{FF2B5EF4-FFF2-40B4-BE49-F238E27FC236}">
                  <a16:creationId xmlns:a16="http://schemas.microsoft.com/office/drawing/2014/main" id="{153EF817-FD3C-3429-12C8-B5EB9203A037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24">
              <a:extLst>
                <a:ext uri="{FF2B5EF4-FFF2-40B4-BE49-F238E27FC236}">
                  <a16:creationId xmlns:a16="http://schemas.microsoft.com/office/drawing/2014/main" id="{71490595-91E6-164A-A794-97EEC3CACE96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5" name="Text 25">
              <a:extLst>
                <a:ext uri="{FF2B5EF4-FFF2-40B4-BE49-F238E27FC236}">
                  <a16:creationId xmlns:a16="http://schemas.microsoft.com/office/drawing/2014/main" id="{19897912-5A62-9BAF-6723-E3929381AAC0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6" name="Text 26">
              <a:extLst>
                <a:ext uri="{FF2B5EF4-FFF2-40B4-BE49-F238E27FC236}">
                  <a16:creationId xmlns:a16="http://schemas.microsoft.com/office/drawing/2014/main" id="{23D6E963-06C2-FADB-8BF8-A053C67BFFDD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47" name="Text 27">
              <a:extLst>
                <a:ext uri="{FF2B5EF4-FFF2-40B4-BE49-F238E27FC236}">
                  <a16:creationId xmlns:a16="http://schemas.microsoft.com/office/drawing/2014/main" id="{2F33F75D-BC80-9397-B569-CC80F11C2400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48" name="Text 28">
              <a:extLst>
                <a:ext uri="{FF2B5EF4-FFF2-40B4-BE49-F238E27FC236}">
                  <a16:creationId xmlns:a16="http://schemas.microsoft.com/office/drawing/2014/main" id="{A6198657-89AE-9CD0-A519-899B06FF5C60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5" name="Text 29">
              <a:extLst>
                <a:ext uri="{FF2B5EF4-FFF2-40B4-BE49-F238E27FC236}">
                  <a16:creationId xmlns:a16="http://schemas.microsoft.com/office/drawing/2014/main" id="{184371FF-6CB1-F726-63C7-B8EB54C43729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sp>
        <p:nvSpPr>
          <p:cNvPr id="60" name="Text 10">
            <a:extLst>
              <a:ext uri="{FF2B5EF4-FFF2-40B4-BE49-F238E27FC236}">
                <a16:creationId xmlns:a16="http://schemas.microsoft.com/office/drawing/2014/main" id="{73614B49-F7D1-32A3-F5E2-5DCAD0A34854}"/>
              </a:ext>
            </a:extLst>
          </p:cNvPr>
          <p:cNvSpPr/>
          <p:nvPr/>
        </p:nvSpPr>
        <p:spPr>
          <a:xfrm>
            <a:off x="1066077" y="636321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Implementation</a:t>
            </a:r>
            <a:endParaRPr lang="en-US" sz="3600" dirty="0">
              <a:latin typeface="Graphik Regular" panose="020B0503030202060203"/>
            </a:endParaRPr>
          </a:p>
        </p:txBody>
      </p:sp>
      <p:pic>
        <p:nvPicPr>
          <p:cNvPr id="61" name="Image 4" descr="https://external-media.api.pitch.com/provider/icons8/fluent-systems-regular/creating.svg">
            <a:extLst>
              <a:ext uri="{FF2B5EF4-FFF2-40B4-BE49-F238E27FC236}">
                <a16:creationId xmlns:a16="http://schemas.microsoft.com/office/drawing/2014/main" id="{CF8A117D-7A96-09F3-68B3-5C127F377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0800000">
            <a:off x="570893" y="433644"/>
            <a:ext cx="516757" cy="516756"/>
          </a:xfrm>
          <a:prstGeom prst="rect">
            <a:avLst/>
          </a:prstGeom>
        </p:spPr>
      </p:pic>
      <p:sp>
        <p:nvSpPr>
          <p:cNvPr id="69" name="Rectangle 3">
            <a:extLst>
              <a:ext uri="{FF2B5EF4-FFF2-40B4-BE49-F238E27FC236}">
                <a16:creationId xmlns:a16="http://schemas.microsoft.com/office/drawing/2014/main" id="{4B415B3F-BFCB-F9E5-6B2B-E63492EF4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672" y="2769631"/>
            <a:ext cx="26989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raphik Regular" panose="020B0503030202060203"/>
              </a:rPr>
              <a:t>Analyze metrics to identify the more effective variant and implement changes accordingly.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9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">
            <a:extLst>
              <a:ext uri="{FF2B5EF4-FFF2-40B4-BE49-F238E27FC236}">
                <a16:creationId xmlns:a16="http://schemas.microsoft.com/office/drawing/2014/main" id="{67216012-CD58-10CB-57CA-56157D33B485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CD422D21-B506-2BAC-104D-C6BB295C9F85}"/>
              </a:ext>
            </a:extLst>
          </p:cNvPr>
          <p:cNvSpPr/>
          <p:nvPr/>
        </p:nvSpPr>
        <p:spPr>
          <a:xfrm>
            <a:off x="1179852" y="626321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Risk &amp; Mitigation</a:t>
            </a:r>
            <a:endParaRPr lang="en-US" sz="3600" dirty="0">
              <a:latin typeface="Graphik Regular" panose="020B0503030202060203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5BBE84-8F61-9CAD-99E5-2836ECE64308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E56A99-1CDA-DE98-8107-84E5E32C6D53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2BCD345-550B-0201-E7A4-7B7B0E694D29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482E74-0CA9-14F8-8EF1-4208EA83AF3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3061AF-0788-C364-DD92-570EB7DA271A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99250-76E0-E5CB-1945-1B4721DF3D3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70EC47-2EEC-5C33-9CE5-8D076C9A1362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5FCC07-B23D-2355-5FEB-E58945F66EE1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138E63D-290C-F45D-505F-6931CBD50C70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A3F67C-45D9-A305-FCAC-8ADA30AAAE88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35DE7F62-2E69-1A96-3769-CA90A7AD6E86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4C71-C174-1967-800E-29F2C306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pic>
        <p:nvPicPr>
          <p:cNvPr id="14" name="Graphic 13" descr="Lock">
            <a:extLst>
              <a:ext uri="{FF2B5EF4-FFF2-40B4-BE49-F238E27FC236}">
                <a16:creationId xmlns:a16="http://schemas.microsoft.com/office/drawing/2014/main" id="{2D66FD75-7846-D37F-7576-A6BF53B97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80" y="395342"/>
            <a:ext cx="496719" cy="4967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DE922-C2CB-1083-7B16-55C79465D655}"/>
              </a:ext>
            </a:extLst>
          </p:cNvPr>
          <p:cNvSpPr txBox="1"/>
          <p:nvPr/>
        </p:nvSpPr>
        <p:spPr>
          <a:xfrm>
            <a:off x="945466" y="2153033"/>
            <a:ext cx="6583893" cy="919401"/>
          </a:xfrm>
          <a:prstGeom prst="roundRect">
            <a:avLst/>
          </a:prstGeom>
          <a:noFill/>
          <a:ln w="19050">
            <a:solidFill>
              <a:srgbClr val="975ED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75ED2"/>
                </a:solidFill>
              </a:rPr>
              <a:t>Targeting the wrong user market </a:t>
            </a:r>
            <a:r>
              <a:rPr lang="en-US" sz="1200" dirty="0"/>
              <a:t>- Different users have distinct preferences for content types, formats, and topics.</a:t>
            </a:r>
          </a:p>
          <a:p>
            <a:r>
              <a:rPr lang="en-US" sz="1200" b="1" dirty="0">
                <a:solidFill>
                  <a:srgbClr val="975ED2"/>
                </a:solidFill>
              </a:rPr>
              <a:t>Mitigation: </a:t>
            </a:r>
            <a:r>
              <a:rPr lang="en-US" sz="1200" dirty="0"/>
              <a:t>Analyze content consumption patterns within potential user markets. Customize content strategies to cater to the preferences of the identified audience segments.</a:t>
            </a:r>
            <a:endParaRPr lang="en-CA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25B30-047C-0B5E-0FE5-BAA304810782}"/>
              </a:ext>
            </a:extLst>
          </p:cNvPr>
          <p:cNvSpPr txBox="1"/>
          <p:nvPr/>
        </p:nvSpPr>
        <p:spPr>
          <a:xfrm>
            <a:off x="945466" y="1109894"/>
            <a:ext cx="6583893" cy="919401"/>
          </a:xfrm>
          <a:prstGeom prst="roundRect">
            <a:avLst/>
          </a:prstGeom>
          <a:noFill/>
          <a:ln w="19050">
            <a:solidFill>
              <a:srgbClr val="975ED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75ED2"/>
                </a:solidFill>
              </a:rPr>
              <a:t>Changing user preference </a:t>
            </a:r>
            <a:r>
              <a:rPr lang="en-US" sz="1200" dirty="0"/>
              <a:t>- Failure to adapt to changing preferences may result in users migrating to platforms that better cater to their current interests.</a:t>
            </a:r>
          </a:p>
          <a:p>
            <a:r>
              <a:rPr lang="en-US" sz="1200" b="1" dirty="0">
                <a:solidFill>
                  <a:srgbClr val="975ED2"/>
                </a:solidFill>
              </a:rPr>
              <a:t>Mitigation</a:t>
            </a:r>
            <a:r>
              <a:rPr lang="en-US" sz="1200" dirty="0"/>
              <a:t> - leverage data analytics to track user behavior, content consumption patterns, and emerging trends. </a:t>
            </a:r>
            <a:endParaRPr lang="en-CA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75978-1088-5913-DC9F-FBABDA917AF1}"/>
              </a:ext>
            </a:extLst>
          </p:cNvPr>
          <p:cNvSpPr txBox="1"/>
          <p:nvPr/>
        </p:nvSpPr>
        <p:spPr>
          <a:xfrm>
            <a:off x="940379" y="3178579"/>
            <a:ext cx="6582866" cy="919401"/>
          </a:xfrm>
          <a:prstGeom prst="roundRect">
            <a:avLst/>
          </a:prstGeom>
          <a:noFill/>
          <a:ln w="19050">
            <a:solidFill>
              <a:srgbClr val="975ED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75ED2"/>
                </a:solidFill>
              </a:rPr>
              <a:t>Lack of content diversity</a:t>
            </a:r>
            <a:r>
              <a:rPr lang="en-US" sz="1200" dirty="0"/>
              <a:t>: A limited range of content on Social Buzz may result in decreased user engagement, exclusion of potential users, and a competitive disadvantage.  </a:t>
            </a:r>
          </a:p>
          <a:p>
            <a:r>
              <a:rPr lang="en-US" sz="1200" b="1" dirty="0">
                <a:solidFill>
                  <a:srgbClr val="975ED2"/>
                </a:solidFill>
              </a:rPr>
              <a:t>Mitigation: </a:t>
            </a:r>
            <a:r>
              <a:rPr lang="en-US" sz="1200" dirty="0"/>
              <a:t>Regularly introduce new content categories aligned with user interests and emerging trends.</a:t>
            </a:r>
            <a:endParaRPr lang="en-CA" sz="1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FC0FEB-0197-7505-9F6C-F8ED458840F5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22" name="Shape 13">
              <a:extLst>
                <a:ext uri="{FF2B5EF4-FFF2-40B4-BE49-F238E27FC236}">
                  <a16:creationId xmlns:a16="http://schemas.microsoft.com/office/drawing/2014/main" id="{DE4FD1BE-9B93-4E50-07C6-E5D2BA04B920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14">
              <a:extLst>
                <a:ext uri="{FF2B5EF4-FFF2-40B4-BE49-F238E27FC236}">
                  <a16:creationId xmlns:a16="http://schemas.microsoft.com/office/drawing/2014/main" id="{96F8C0FA-77F3-2A8E-2BFD-37A727671B99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24" name="Shape 15">
              <a:extLst>
                <a:ext uri="{FF2B5EF4-FFF2-40B4-BE49-F238E27FC236}">
                  <a16:creationId xmlns:a16="http://schemas.microsoft.com/office/drawing/2014/main" id="{3E3EEEB8-BC5D-59BB-05FA-2F3AD7908958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75ED2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Shape 16">
              <a:extLst>
                <a:ext uri="{FF2B5EF4-FFF2-40B4-BE49-F238E27FC236}">
                  <a16:creationId xmlns:a16="http://schemas.microsoft.com/office/drawing/2014/main" id="{EBDDE69F-5AB0-F0AC-E8F7-31FA807D02BD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Shape 17">
              <a:extLst>
                <a:ext uri="{FF2B5EF4-FFF2-40B4-BE49-F238E27FC236}">
                  <a16:creationId xmlns:a16="http://schemas.microsoft.com/office/drawing/2014/main" id="{D8F803ED-B373-4446-32A6-5D81D63E4D22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Shape 18">
              <a:extLst>
                <a:ext uri="{FF2B5EF4-FFF2-40B4-BE49-F238E27FC236}">
                  <a16:creationId xmlns:a16="http://schemas.microsoft.com/office/drawing/2014/main" id="{7A5CEEFF-1B63-DE4C-6BD0-EBC8319D01CD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Shape 19">
              <a:extLst>
                <a:ext uri="{FF2B5EF4-FFF2-40B4-BE49-F238E27FC236}">
                  <a16:creationId xmlns:a16="http://schemas.microsoft.com/office/drawing/2014/main" id="{5D0FAB3E-F259-19D9-950F-F0C083BEB59F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Shape 20">
              <a:extLst>
                <a:ext uri="{FF2B5EF4-FFF2-40B4-BE49-F238E27FC236}">
                  <a16:creationId xmlns:a16="http://schemas.microsoft.com/office/drawing/2014/main" id="{A2E46F18-8AA8-9DA3-10E0-7B22791EC396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Shape 21">
              <a:extLst>
                <a:ext uri="{FF2B5EF4-FFF2-40B4-BE49-F238E27FC236}">
                  <a16:creationId xmlns:a16="http://schemas.microsoft.com/office/drawing/2014/main" id="{C0447AFD-0AB2-4A5A-F128-051769AB632B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Shape 22">
              <a:extLst>
                <a:ext uri="{FF2B5EF4-FFF2-40B4-BE49-F238E27FC236}">
                  <a16:creationId xmlns:a16="http://schemas.microsoft.com/office/drawing/2014/main" id="{BDFDA959-BC59-67FC-8702-F250FC2332C6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Shape 23">
              <a:extLst>
                <a:ext uri="{FF2B5EF4-FFF2-40B4-BE49-F238E27FC236}">
                  <a16:creationId xmlns:a16="http://schemas.microsoft.com/office/drawing/2014/main" id="{88375B95-E97D-4A9A-228B-471D641BA4D3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24">
              <a:extLst>
                <a:ext uri="{FF2B5EF4-FFF2-40B4-BE49-F238E27FC236}">
                  <a16:creationId xmlns:a16="http://schemas.microsoft.com/office/drawing/2014/main" id="{592B6DAF-4D70-A9AE-CE9F-D1CC1475F544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1" name="Text 25">
              <a:extLst>
                <a:ext uri="{FF2B5EF4-FFF2-40B4-BE49-F238E27FC236}">
                  <a16:creationId xmlns:a16="http://schemas.microsoft.com/office/drawing/2014/main" id="{D7C1E00F-6AC2-B1FE-078A-55FBF250EC76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2" name="Text 26">
              <a:extLst>
                <a:ext uri="{FF2B5EF4-FFF2-40B4-BE49-F238E27FC236}">
                  <a16:creationId xmlns:a16="http://schemas.microsoft.com/office/drawing/2014/main" id="{C2A5F6F1-25F9-0F83-F3BD-190D90C20010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4" name="Text 27">
              <a:extLst>
                <a:ext uri="{FF2B5EF4-FFF2-40B4-BE49-F238E27FC236}">
                  <a16:creationId xmlns:a16="http://schemas.microsoft.com/office/drawing/2014/main" id="{D8E81F93-726E-C515-166E-0789A06A14CE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55" name="Text 28">
              <a:extLst>
                <a:ext uri="{FF2B5EF4-FFF2-40B4-BE49-F238E27FC236}">
                  <a16:creationId xmlns:a16="http://schemas.microsoft.com/office/drawing/2014/main" id="{B493E396-32E7-B4CA-51A0-846E3EB40AC1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56" name="Text 29">
              <a:extLst>
                <a:ext uri="{FF2B5EF4-FFF2-40B4-BE49-F238E27FC236}">
                  <a16:creationId xmlns:a16="http://schemas.microsoft.com/office/drawing/2014/main" id="{13A3188D-8CC7-E395-F345-A48AB47111DB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67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>
          <a:gsLst>
            <a:gs pos="0">
              <a:srgbClr val="E8E9F9"/>
            </a:gs>
            <a:gs pos="100000">
              <a:srgbClr val="E6E3FD"/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.mux.com/hrN84FOYnHLYtL02uKpeC2BYJdvtAPCyu01kIoJJ4Rzcw/thumbnail.jpg?token=eyJhbGciOiJSUzI1NiJ9.eyJzdWIiOiJock44NEZPWW5ITFl0TDAydUtwZUMyQllKZHZ0QVBDeXUwMWtJb0pKNFJ6Y3ciLCJhdWQiOiJ0IiwiZXhwIjoxNzAxMTMzOTQ5LCJraWQiOiJRZ2puNUJqYzAwbVphZ0ZRYkZkNlBnZ2FYcko2cWJZbVJKSnp4Y1Z5Yk15cyJ9.hk6U3BGakwJrftavnwMSx_qWEtK1ZtU8LZd72Mi0U0gdznLpZpyqQatywAh7Bvvd_OTOh00XQCaZXOYuw5PacY6Fak8PkpLb7LhyeyWg6mWtFDHjSLUqjZAa00yBuGfJGnZtjNrL_ij8z79SDhYGwuMr4x2Jm0QzaXvm03oNrB_lqGLbOl9qg1gH28ebIGwsrk4fn8430SBr0MhSmwAM7WiWSd0gq2JTlxujf0a3r6qjSLpsDsLvckhf3mW51n1G1Lgr9jl8lfZHO8J6voF-O2nb56-qkDPKQLUB4VgCxuhre9hrrhthPT3EJ24Zlty83trqHKqzyjXewrs-xyZMAw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79" y="1279"/>
            <a:ext cx="9141725" cy="51422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6883" y="4599763"/>
            <a:ext cx="2489469" cy="23812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75"/>
              </a:lnSpc>
            </a:pPr>
            <a:r>
              <a:rPr lang="en-US" sz="1500" b="0" dirty="0">
                <a:solidFill>
                  <a:srgbClr val="975ED2"/>
                </a:solidFill>
                <a:latin typeface="Brutel" pitchFamily="34" charset="0"/>
                <a:ea typeface="Brutel" pitchFamily="34" charset="-122"/>
                <a:cs typeface="Brutel" pitchFamily="34" charset="-120"/>
              </a:rPr>
              <a:t>Thank you. That's it, folks.</a:t>
            </a:r>
          </a:p>
          <a:p>
            <a:pPr algn="l">
              <a:lnSpc>
                <a:spcPts val="1875"/>
              </a:lnSpc>
            </a:pPr>
            <a:r>
              <a:rPr lang="en-US" sz="1500" dirty="0">
                <a:solidFill>
                  <a:srgbClr val="975ED2"/>
                </a:solidFill>
                <a:latin typeface="Brutel" pitchFamily="34" charset="0"/>
                <a:ea typeface="Brutel" pitchFamily="34" charset="-122"/>
              </a:rPr>
              <a:t>How about some questions?</a:t>
            </a:r>
            <a:endParaRPr lang="en-US" sz="1500" dirty="0">
              <a:solidFill>
                <a:srgbClr val="975ED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D59EF1-2859-79BD-97A7-35C6EC8693D6}"/>
              </a:ext>
            </a:extLst>
          </p:cNvPr>
          <p:cNvGrpSpPr/>
          <p:nvPr/>
        </p:nvGrpSpPr>
        <p:grpSpPr>
          <a:xfrm>
            <a:off x="2399622" y="3272200"/>
            <a:ext cx="4238368" cy="1063583"/>
            <a:chOff x="2373775" y="1099643"/>
            <a:chExt cx="4238368" cy="1063583"/>
          </a:xfrm>
        </p:grpSpPr>
        <p:pic>
          <p:nvPicPr>
            <p:cNvPr id="9" name="Graphic 8" descr="Target Audience">
              <a:extLst>
                <a:ext uri="{FF2B5EF4-FFF2-40B4-BE49-F238E27FC236}">
                  <a16:creationId xmlns:a16="http://schemas.microsoft.com/office/drawing/2014/main" id="{63033681-95A5-4186-E41D-84EB7EC8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32130" y="1264426"/>
              <a:ext cx="746473" cy="746473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CE8D08-379C-C279-17A8-B84ADAE0E567}"/>
                </a:ext>
              </a:extLst>
            </p:cNvPr>
            <p:cNvSpPr/>
            <p:nvPr/>
          </p:nvSpPr>
          <p:spPr>
            <a:xfrm>
              <a:off x="2373775" y="1099643"/>
              <a:ext cx="1063184" cy="1063583"/>
            </a:xfrm>
            <a:prstGeom prst="ellipse">
              <a:avLst/>
            </a:prstGeom>
            <a:noFill/>
            <a:ln w="47625">
              <a:solidFill>
                <a:srgbClr val="D0A8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99FD62-84CB-2CEC-30AA-4744920A29AA}"/>
                </a:ext>
              </a:extLst>
            </p:cNvPr>
            <p:cNvSpPr txBox="1"/>
            <p:nvPr/>
          </p:nvSpPr>
          <p:spPr>
            <a:xfrm>
              <a:off x="3436958" y="1192729"/>
              <a:ext cx="31751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975ED2"/>
                  </a:solidFill>
                  <a:latin typeface="Graphik Regular" panose="020B0503030202060203"/>
                </a:rPr>
                <a:t>Buzz-Craft</a:t>
              </a:r>
              <a:endParaRPr lang="en-CA" sz="4800" dirty="0">
                <a:solidFill>
                  <a:srgbClr val="975ED2"/>
                </a:solidFill>
                <a:latin typeface="Graphik Regular" panose="020B0503030202060203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B08BE3-8700-E330-D83E-34D96393844D}"/>
              </a:ext>
            </a:extLst>
          </p:cNvPr>
          <p:cNvGrpSpPr/>
          <p:nvPr/>
        </p:nvGrpSpPr>
        <p:grpSpPr>
          <a:xfrm>
            <a:off x="0" y="1083562"/>
            <a:ext cx="6159647" cy="2589515"/>
            <a:chOff x="-107453" y="1004585"/>
            <a:chExt cx="6159647" cy="2589515"/>
          </a:xfrm>
        </p:grpSpPr>
        <p:sp>
          <p:nvSpPr>
            <p:cNvPr id="61" name="Text 2">
              <a:extLst>
                <a:ext uri="{FF2B5EF4-FFF2-40B4-BE49-F238E27FC236}">
                  <a16:creationId xmlns:a16="http://schemas.microsoft.com/office/drawing/2014/main" id="{1B2FDE6A-CCAB-F7CA-2BDA-25288B215867}"/>
                </a:ext>
              </a:extLst>
            </p:cNvPr>
            <p:cNvSpPr/>
            <p:nvPr/>
          </p:nvSpPr>
          <p:spPr>
            <a:xfrm>
              <a:off x="2125857" y="2214606"/>
              <a:ext cx="3926337" cy="9299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>
                <a:lnSpc>
                  <a:spcPts val="6000"/>
                </a:lnSpc>
              </a:pPr>
              <a:r>
                <a:rPr lang="en-US" sz="8000" kern="0" spc="-84" dirty="0">
                  <a:ln w="28575" cmpd="sng">
                    <a:solidFill>
                      <a:srgbClr val="6103B5">
                        <a:alpha val="60000"/>
                      </a:srgbClr>
                    </a:solidFill>
                  </a:ln>
                  <a:solidFill>
                    <a:schemeClr val="bg1"/>
                  </a:solidFill>
                  <a:latin typeface="Graphik Regular" panose="020B0503030202060203"/>
                  <a:ea typeface="Fraunces" pitchFamily="34" charset="-122"/>
                </a:rPr>
                <a:t>A</a:t>
              </a:r>
              <a:r>
                <a:rPr lang="en-US" sz="7200" kern="0" spc="-84" dirty="0">
                  <a:ln w="28575" cmpd="sng">
                    <a:solidFill>
                      <a:srgbClr val="6103B5">
                        <a:alpha val="60000"/>
                      </a:srgbClr>
                    </a:solidFill>
                  </a:ln>
                  <a:solidFill>
                    <a:schemeClr val="bg1"/>
                  </a:solidFill>
                  <a:latin typeface="Graphik Regular" panose="020B0503030202060203"/>
                  <a:ea typeface="Fraunces" pitchFamily="34" charset="-122"/>
                </a:rPr>
                <a:t>ccenture</a:t>
              </a:r>
              <a:endParaRPr lang="en-US" sz="7200" kern="0" spc="-84" dirty="0">
                <a:ln w="28575" cmpd="sng">
                  <a:solidFill>
                    <a:srgbClr val="6103B5">
                      <a:alpha val="60000"/>
                    </a:srgbClr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  <a:cs typeface="Fraunces" pitchFamily="34" charset="-12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F8D096B-7FEC-8489-5910-2C140AB6719C}"/>
                </a:ext>
              </a:extLst>
            </p:cNvPr>
            <p:cNvGrpSpPr/>
            <p:nvPr/>
          </p:nvGrpSpPr>
          <p:grpSpPr>
            <a:xfrm>
              <a:off x="-107453" y="1004585"/>
              <a:ext cx="5987553" cy="2589515"/>
              <a:chOff x="-107453" y="1004585"/>
              <a:chExt cx="5987553" cy="2589515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C7D1964-3EDF-C266-FBDE-522664F86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1108" y="1768728"/>
                <a:ext cx="1240475" cy="744286"/>
              </a:xfrm>
              <a:prstGeom prst="rect">
                <a:avLst/>
              </a:prstGeom>
              <a:noFill/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C9D6D7D-4324-FE7F-1FE2-7EFD3FA3A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4914" y="2214606"/>
                <a:ext cx="0" cy="1379494"/>
              </a:xfrm>
              <a:prstGeom prst="line">
                <a:avLst/>
              </a:prstGeom>
              <a:ln w="57150">
                <a:solidFill>
                  <a:srgbClr val="6103B5">
                    <a:alpha val="60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CE372B-7A05-8916-09CD-63F54689E7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300" y="3084202"/>
                <a:ext cx="4876800" cy="0"/>
              </a:xfrm>
              <a:prstGeom prst="line">
                <a:avLst/>
              </a:prstGeom>
              <a:ln w="57150">
                <a:solidFill>
                  <a:srgbClr val="6103B5">
                    <a:alpha val="60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6A149F3-FAFD-2FF6-8A3C-755D2AE7D97F}"/>
                  </a:ext>
                </a:extLst>
              </p:cNvPr>
              <p:cNvGrpSpPr/>
              <p:nvPr/>
            </p:nvGrpSpPr>
            <p:grpSpPr>
              <a:xfrm>
                <a:off x="205980" y="1004585"/>
                <a:ext cx="1521183" cy="1378593"/>
                <a:chOff x="175500" y="1024905"/>
                <a:chExt cx="1521183" cy="137859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F5A688A-1324-5EFE-6AF6-3A0E9958C7F0}"/>
                    </a:ext>
                  </a:extLst>
                </p:cNvPr>
                <p:cNvGrpSpPr/>
                <p:nvPr/>
              </p:nvGrpSpPr>
              <p:grpSpPr>
                <a:xfrm>
                  <a:off x="175500" y="1024905"/>
                  <a:ext cx="1521183" cy="1378593"/>
                  <a:chOff x="175500" y="1024905"/>
                  <a:chExt cx="1521183" cy="1378593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D2FE492B-5E0B-9113-B254-389B133D431F}"/>
                      </a:ext>
                    </a:extLst>
                  </p:cNvPr>
                  <p:cNvSpPr/>
                  <p:nvPr/>
                </p:nvSpPr>
                <p:spPr>
                  <a:xfrm>
                    <a:off x="654366" y="2155267"/>
                    <a:ext cx="248231" cy="248231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6F3515B3-78B8-13E1-C5C9-D48819A276FE}"/>
                      </a:ext>
                    </a:extLst>
                  </p:cNvPr>
                  <p:cNvSpPr/>
                  <p:nvPr/>
                </p:nvSpPr>
                <p:spPr>
                  <a:xfrm>
                    <a:off x="1508760" y="1024905"/>
                    <a:ext cx="187923" cy="187923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5C409C3A-4A7D-FA82-E714-0ABB1825CBAF}"/>
                      </a:ext>
                    </a:extLst>
                  </p:cNvPr>
                  <p:cNvCxnSpPr>
                    <a:cxnSpLocks/>
                    <a:stCxn id="74" idx="6"/>
                    <a:endCxn id="75" idx="4"/>
                  </p:cNvCxnSpPr>
                  <p:nvPr/>
                </p:nvCxnSpPr>
                <p:spPr>
                  <a:xfrm flipV="1">
                    <a:off x="902597" y="1212828"/>
                    <a:ext cx="700125" cy="1066555"/>
                  </a:xfrm>
                  <a:prstGeom prst="line">
                    <a:avLst/>
                  </a:prstGeom>
                  <a:ln w="19050">
                    <a:solidFill>
                      <a:srgbClr val="FF7C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E8B3ACF7-92A8-D06B-F1CC-6D5AE5B19190}"/>
                      </a:ext>
                    </a:extLst>
                  </p:cNvPr>
                  <p:cNvSpPr/>
                  <p:nvPr/>
                </p:nvSpPr>
                <p:spPr>
                  <a:xfrm>
                    <a:off x="175500" y="1314530"/>
                    <a:ext cx="187923" cy="187923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491B0AE-17A4-D3D9-D2C5-AC0A3496CC0E}"/>
                    </a:ext>
                  </a:extLst>
                </p:cNvPr>
                <p:cNvCxnSpPr>
                  <a:cxnSpLocks/>
                  <a:stCxn id="77" idx="4"/>
                  <a:endCxn id="74" idx="1"/>
                </p:cNvCxnSpPr>
                <p:nvPr/>
              </p:nvCxnSpPr>
              <p:spPr>
                <a:xfrm>
                  <a:off x="269462" y="1502453"/>
                  <a:ext cx="421257" cy="689167"/>
                </a:xfrm>
                <a:prstGeom prst="line">
                  <a:avLst/>
                </a:prstGeom>
                <a:ln w="19050">
                  <a:solidFill>
                    <a:srgbClr val="FF7C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25BD0E6-62F6-DC8E-2282-085CE76FFC9A}"/>
                    </a:ext>
                  </a:extLst>
                </p:cNvPr>
                <p:cNvCxnSpPr>
                  <a:cxnSpLocks/>
                  <a:stCxn id="77" idx="7"/>
                </p:cNvCxnSpPr>
                <p:nvPr/>
              </p:nvCxnSpPr>
              <p:spPr>
                <a:xfrm flipV="1">
                  <a:off x="335902" y="1118867"/>
                  <a:ext cx="1172858" cy="223184"/>
                </a:xfrm>
                <a:prstGeom prst="line">
                  <a:avLst/>
                </a:prstGeom>
                <a:ln w="19050">
                  <a:solidFill>
                    <a:srgbClr val="FF7C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5C6E49C-82B0-1922-4816-7150DD1A4BBF}"/>
                  </a:ext>
                </a:extLst>
              </p:cNvPr>
              <p:cNvGrpSpPr/>
              <p:nvPr/>
            </p:nvGrpSpPr>
            <p:grpSpPr>
              <a:xfrm>
                <a:off x="4167743" y="1969904"/>
                <a:ext cx="583675" cy="309479"/>
                <a:chOff x="3590335" y="3848832"/>
                <a:chExt cx="583675" cy="309479"/>
              </a:xfrm>
            </p:grpSpPr>
            <p:sp>
              <p:nvSpPr>
                <p:cNvPr id="69" name="Parallelogram 68">
                  <a:extLst>
                    <a:ext uri="{FF2B5EF4-FFF2-40B4-BE49-F238E27FC236}">
                      <a16:creationId xmlns:a16="http://schemas.microsoft.com/office/drawing/2014/main" id="{FCEC17B4-7EF0-B1D9-0469-39FA30DC67BD}"/>
                    </a:ext>
                  </a:extLst>
                </p:cNvPr>
                <p:cNvSpPr/>
                <p:nvPr/>
              </p:nvSpPr>
              <p:spPr>
                <a:xfrm rot="9483682">
                  <a:off x="3590335" y="4051280"/>
                  <a:ext cx="578963" cy="107031"/>
                </a:xfrm>
                <a:prstGeom prst="parallelogram">
                  <a:avLst>
                    <a:gd name="adj" fmla="val 39294"/>
                  </a:avLst>
                </a:prstGeom>
                <a:solidFill>
                  <a:schemeClr val="bg1"/>
                </a:solidFill>
                <a:ln w="28575">
                  <a:solidFill>
                    <a:srgbClr val="6103B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" name="Parallelogram 69">
                  <a:extLst>
                    <a:ext uri="{FF2B5EF4-FFF2-40B4-BE49-F238E27FC236}">
                      <a16:creationId xmlns:a16="http://schemas.microsoft.com/office/drawing/2014/main" id="{965DE6E0-BC35-9EE4-06F5-5DFA72B5A737}"/>
                    </a:ext>
                  </a:extLst>
                </p:cNvPr>
                <p:cNvSpPr/>
                <p:nvPr/>
              </p:nvSpPr>
              <p:spPr>
                <a:xfrm rot="12055253" flipV="1">
                  <a:off x="3595047" y="3848832"/>
                  <a:ext cx="578963" cy="108166"/>
                </a:xfrm>
                <a:prstGeom prst="parallelogram">
                  <a:avLst>
                    <a:gd name="adj" fmla="val 39294"/>
                  </a:avLst>
                </a:prstGeom>
                <a:solidFill>
                  <a:schemeClr val="bg1"/>
                </a:solidFill>
                <a:ln w="28575">
                  <a:solidFill>
                    <a:srgbClr val="6103B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991D5E-3452-BA82-A672-42F79A49AB1D}"/>
                  </a:ext>
                </a:extLst>
              </p:cNvPr>
              <p:cNvSpPr txBox="1"/>
              <p:nvPr/>
            </p:nvSpPr>
            <p:spPr>
              <a:xfrm>
                <a:off x="-107453" y="1499225"/>
                <a:ext cx="4248082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ts val="6000"/>
                  </a:lnSpc>
                </a:pPr>
                <a:r>
                  <a:rPr lang="en-US" sz="80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chemeClr val="bg1"/>
                    </a:solidFill>
                    <a:latin typeface="Graphik Regular" panose="020B0503030202060203"/>
                    <a:ea typeface="Fraunces" pitchFamily="34" charset="-122"/>
                  </a:rPr>
                  <a:t>S</a:t>
                </a:r>
                <a:r>
                  <a:rPr lang="en-US" sz="72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chemeClr val="bg1"/>
                    </a:solidFill>
                    <a:latin typeface="Graphik Regular" panose="020B0503030202060203"/>
                    <a:ea typeface="Fraunces" pitchFamily="34" charset="-122"/>
                  </a:rPr>
                  <a:t>ocial</a:t>
                </a:r>
                <a:r>
                  <a:rPr lang="en-US" sz="7200" kern="0" spc="-84" dirty="0">
                    <a:ln w="25400">
                      <a:solidFill>
                        <a:srgbClr val="FF7C80"/>
                      </a:solidFill>
                    </a:ln>
                    <a:solidFill>
                      <a:srgbClr val="FF7C80"/>
                    </a:solidFill>
                    <a:latin typeface="Graphik Regular" panose="020B0503030202060203"/>
                    <a:ea typeface="Fraunces" pitchFamily="34" charset="-122"/>
                  </a:rPr>
                  <a:t>Buzz</a:t>
                </a:r>
                <a:endParaRPr lang="en-CA" sz="7200" kern="0" spc="-84" dirty="0">
                  <a:ln w="25400">
                    <a:solidFill>
                      <a:srgbClr val="FF7C80"/>
                    </a:solidFill>
                  </a:ln>
                  <a:solidFill>
                    <a:srgbClr val="FF7C80"/>
                  </a:solidFill>
                  <a:latin typeface="Graphik Regular" panose="020B0503030202060203"/>
                  <a:ea typeface="Fraunces" pitchFamily="34" charset="-122"/>
                </a:endParaRPr>
              </a:p>
            </p:txBody>
          </p:sp>
        </p:grpSp>
      </p:grpSp>
      <p:sp>
        <p:nvSpPr>
          <p:cNvPr id="78" name="Shape 18">
            <a:extLst>
              <a:ext uri="{FF2B5EF4-FFF2-40B4-BE49-F238E27FC236}">
                <a16:creationId xmlns:a16="http://schemas.microsoft.com/office/drawing/2014/main" id="{B1ED9B2D-1ED7-8C27-CD21-CE7205FBC180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79" name="Text 10">
            <a:extLst>
              <a:ext uri="{FF2B5EF4-FFF2-40B4-BE49-F238E27FC236}">
                <a16:creationId xmlns:a16="http://schemas.microsoft.com/office/drawing/2014/main" id="{7D7D8BB4-E505-8A16-26F5-CBD12C7B0C04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Conclusion</a:t>
            </a:r>
            <a:endParaRPr lang="en-US" sz="3600" dirty="0">
              <a:latin typeface="Graphik Regular" panose="020B0503030202060203"/>
            </a:endParaRPr>
          </a:p>
        </p:txBody>
      </p:sp>
      <p:pic>
        <p:nvPicPr>
          <p:cNvPr id="81" name="Image 5" descr="https://external-media.api.pitch.com/provider/icons8/fluent-systems-filled/checkmark.svg">
            <a:extLst>
              <a:ext uri="{FF2B5EF4-FFF2-40B4-BE49-F238E27FC236}">
                <a16:creationId xmlns:a16="http://schemas.microsoft.com/office/drawing/2014/main" id="{9AD76113-77D9-80D5-D097-3FCB09124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2494" y="463697"/>
            <a:ext cx="467839" cy="4678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26F2C3-D148-12D4-4318-FC327057A400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FE04F6EF-4983-3CF6-7A0B-5C4F725013FF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Brutel" pitchFamily="34" charset="0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6BF208-B577-034E-F16D-3DDD9692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sp>
        <p:nvSpPr>
          <p:cNvPr id="3" name="Text 10">
            <a:extLst>
              <a:ext uri="{FF2B5EF4-FFF2-40B4-BE49-F238E27FC236}">
                <a16:creationId xmlns:a16="http://schemas.microsoft.com/office/drawing/2014/main" id="{7ACE8C33-F271-E965-6CE4-F2BA8E9063C8}"/>
              </a:ext>
            </a:extLst>
          </p:cNvPr>
          <p:cNvSpPr/>
          <p:nvPr/>
        </p:nvSpPr>
        <p:spPr>
          <a:xfrm>
            <a:off x="1179852" y="643702"/>
            <a:ext cx="35953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Who are we?</a:t>
            </a:r>
            <a:endParaRPr lang="en-US" sz="3600" dirty="0">
              <a:latin typeface="Graphik Regular" panose="020B0503030202060203"/>
            </a:endParaRPr>
          </a:p>
        </p:txBody>
      </p:sp>
      <p:sp>
        <p:nvSpPr>
          <p:cNvPr id="4" name="Shape 18">
            <a:extLst>
              <a:ext uri="{FF2B5EF4-FFF2-40B4-BE49-F238E27FC236}">
                <a16:creationId xmlns:a16="http://schemas.microsoft.com/office/drawing/2014/main" id="{67672811-D1D1-CB55-9086-65CCDB9C2E38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Image 1" descr="https://external-media.api.pitch.com/provider/icons8/fluent-systems-filled/groups.svg">
            <a:extLst>
              <a:ext uri="{FF2B5EF4-FFF2-40B4-BE49-F238E27FC236}">
                <a16:creationId xmlns:a16="http://schemas.microsoft.com/office/drawing/2014/main" id="{04E6DE3A-7C3A-CCA2-8890-F6E121997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0282" y="400490"/>
            <a:ext cx="514350" cy="514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5C1C2E-5237-16E2-45DA-042795803D68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0AF68A-5B17-3996-262C-09859033CD52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1D7B70-3104-F4BD-92F6-67DA5AC84948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554E75-14C0-85A2-9CD2-2D848C667673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19FE83-0556-2C0A-DCC3-6C79D6EF69DD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BE6134-D7AC-54DC-635E-97A146CB5D6B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5F63EBA-D16D-07B6-33B8-537D1732ABEB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FCE03D-82B6-8EB9-7404-D97155DC76CB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7A8A851-8A18-647E-2C76-9C4415609D86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4CCD10B-5A1E-F679-C6C0-7B68FB9D6504}"/>
              </a:ext>
            </a:extLst>
          </p:cNvPr>
          <p:cNvSpPr/>
          <p:nvPr/>
        </p:nvSpPr>
        <p:spPr>
          <a:xfrm>
            <a:off x="1994849" y="1187409"/>
            <a:ext cx="1665159" cy="3312225"/>
          </a:xfrm>
          <a:prstGeom prst="rect">
            <a:avLst/>
          </a:prstGeom>
          <a:solidFill>
            <a:srgbClr val="D0A8FE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6ACF4-07AA-B713-CDEA-1AEAF2ADA9EB}"/>
              </a:ext>
            </a:extLst>
          </p:cNvPr>
          <p:cNvSpPr/>
          <p:nvPr/>
        </p:nvSpPr>
        <p:spPr>
          <a:xfrm>
            <a:off x="3657577" y="1187409"/>
            <a:ext cx="1665159" cy="3312225"/>
          </a:xfrm>
          <a:prstGeom prst="rect">
            <a:avLst/>
          </a:prstGeom>
          <a:solidFill>
            <a:srgbClr val="D0A8FE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E53A1-D9E2-F830-2762-39D5C5407DFF}"/>
              </a:ext>
            </a:extLst>
          </p:cNvPr>
          <p:cNvSpPr/>
          <p:nvPr/>
        </p:nvSpPr>
        <p:spPr>
          <a:xfrm>
            <a:off x="5320305" y="1187409"/>
            <a:ext cx="1663556" cy="3312225"/>
          </a:xfrm>
          <a:prstGeom prst="rect">
            <a:avLst/>
          </a:prstGeom>
          <a:solidFill>
            <a:srgbClr val="D0A8FE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94BED7-331C-2D15-C72D-4B6ED7DF6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263" y="1653726"/>
            <a:ext cx="1340715" cy="20150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32D0A1-A4D3-FFDA-D204-835FE9B40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074" y="1653726"/>
            <a:ext cx="1325974" cy="1992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ACFB6-EE5E-ABFA-F97E-145A79CE1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766" y="1653726"/>
            <a:ext cx="1325974" cy="19929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33351C-5007-0358-DA60-E396B7FF8EA2}"/>
              </a:ext>
            </a:extLst>
          </p:cNvPr>
          <p:cNvSpPr txBox="1"/>
          <p:nvPr/>
        </p:nvSpPr>
        <p:spPr>
          <a:xfrm>
            <a:off x="2190696" y="3655300"/>
            <a:ext cx="132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Daksh</a:t>
            </a:r>
          </a:p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Arora</a:t>
            </a:r>
            <a:endParaRPr lang="en-CA" sz="2200" b="1" dirty="0">
              <a:solidFill>
                <a:srgbClr val="1E4D57"/>
              </a:solidFill>
              <a:latin typeface="Graphik Regular" panose="020B0503030202060203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12171-C87E-BB7F-D808-3B9CD8AF50D3}"/>
              </a:ext>
            </a:extLst>
          </p:cNvPr>
          <p:cNvSpPr txBox="1"/>
          <p:nvPr/>
        </p:nvSpPr>
        <p:spPr>
          <a:xfrm>
            <a:off x="3828566" y="3655300"/>
            <a:ext cx="132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Rahul</a:t>
            </a:r>
          </a:p>
          <a:p>
            <a:pPr algn="ctr"/>
            <a:r>
              <a:rPr lang="en-IN" sz="2200" b="1" dirty="0" err="1">
                <a:solidFill>
                  <a:srgbClr val="1E4D57"/>
                </a:solidFill>
                <a:latin typeface="Graphik Regular" panose="020B0503030202060203"/>
              </a:rPr>
              <a:t>Dhomane</a:t>
            </a:r>
            <a:endParaRPr lang="en-CA" sz="2200" b="1" dirty="0">
              <a:solidFill>
                <a:srgbClr val="1E4D57"/>
              </a:solidFill>
              <a:latin typeface="Graphik Regular" panose="020B0503030202060203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F59D2F-3DD1-6323-5640-84D0B74AE1CC}"/>
              </a:ext>
            </a:extLst>
          </p:cNvPr>
          <p:cNvSpPr txBox="1"/>
          <p:nvPr/>
        </p:nvSpPr>
        <p:spPr>
          <a:xfrm>
            <a:off x="5532283" y="3655300"/>
            <a:ext cx="132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Roshan</a:t>
            </a:r>
          </a:p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Shetty</a:t>
            </a:r>
            <a:endParaRPr lang="en-CA" sz="2200" b="1" dirty="0">
              <a:solidFill>
                <a:srgbClr val="1E4D57"/>
              </a:solidFill>
              <a:latin typeface="Graphik Regular" panose="020B0503030202060203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45DBC-4CE3-3307-C329-0619135424A6}"/>
              </a:ext>
            </a:extLst>
          </p:cNvPr>
          <p:cNvSpPr/>
          <p:nvPr/>
        </p:nvSpPr>
        <p:spPr>
          <a:xfrm>
            <a:off x="332121" y="1187409"/>
            <a:ext cx="1665159" cy="3312225"/>
          </a:xfrm>
          <a:prstGeom prst="rect">
            <a:avLst/>
          </a:prstGeom>
          <a:solidFill>
            <a:srgbClr val="D0A8FE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E219F9-623C-59FA-9681-3DE596098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41" y="1653726"/>
            <a:ext cx="1340100" cy="20150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BBD710-25ED-9CF5-1FF6-5EA9F9D0C6ED}"/>
              </a:ext>
            </a:extLst>
          </p:cNvPr>
          <p:cNvSpPr txBox="1"/>
          <p:nvPr/>
        </p:nvSpPr>
        <p:spPr>
          <a:xfrm>
            <a:off x="503912" y="3655300"/>
            <a:ext cx="132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Bhairavi</a:t>
            </a:r>
          </a:p>
          <a:p>
            <a:pPr algn="ctr"/>
            <a:r>
              <a:rPr lang="en-IN" sz="2200" b="1" dirty="0" err="1">
                <a:solidFill>
                  <a:srgbClr val="1E4D57"/>
                </a:solidFill>
                <a:latin typeface="Graphik Regular" panose="020B0503030202060203"/>
              </a:rPr>
              <a:t>Wadekar</a:t>
            </a:r>
            <a:endParaRPr lang="en-CA" sz="2200" b="1" dirty="0">
              <a:solidFill>
                <a:srgbClr val="1E4D57"/>
              </a:solidFill>
              <a:latin typeface="Graphik Regular" panose="020B0503030202060203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7B23A0-1284-4A1D-44C5-A92C03C684C4}"/>
              </a:ext>
            </a:extLst>
          </p:cNvPr>
          <p:cNvSpPr/>
          <p:nvPr/>
        </p:nvSpPr>
        <p:spPr>
          <a:xfrm>
            <a:off x="6981428" y="1187409"/>
            <a:ext cx="1663556" cy="3312225"/>
          </a:xfrm>
          <a:prstGeom prst="rect">
            <a:avLst/>
          </a:prstGeom>
          <a:solidFill>
            <a:srgbClr val="D0A8FE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ACB7CB-68AB-879E-3518-ED966933EA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63" r="11198"/>
          <a:stretch/>
        </p:blipFill>
        <p:spPr>
          <a:xfrm>
            <a:off x="7239000" y="1653726"/>
            <a:ext cx="1197869" cy="19236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0C8F86F-48A6-F0CB-7036-3140E4A5583F}"/>
              </a:ext>
            </a:extLst>
          </p:cNvPr>
          <p:cNvSpPr txBox="1"/>
          <p:nvPr/>
        </p:nvSpPr>
        <p:spPr>
          <a:xfrm>
            <a:off x="7199615" y="3655300"/>
            <a:ext cx="132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err="1">
                <a:solidFill>
                  <a:srgbClr val="1E4D57"/>
                </a:solidFill>
                <a:latin typeface="Graphik Regular" panose="020B0503030202060203"/>
              </a:rPr>
              <a:t>Sumaita</a:t>
            </a:r>
            <a:endParaRPr lang="en-IN" sz="2200" b="1" dirty="0">
              <a:solidFill>
                <a:srgbClr val="1E4D57"/>
              </a:solidFill>
              <a:latin typeface="Graphik Regular" panose="020B0503030202060203"/>
            </a:endParaRPr>
          </a:p>
          <a:p>
            <a:pPr algn="ctr"/>
            <a:r>
              <a:rPr lang="en-IN" sz="2200" b="1" dirty="0">
                <a:solidFill>
                  <a:srgbClr val="1E4D57"/>
                </a:solidFill>
                <a:latin typeface="Graphik Regular" panose="020B0503030202060203"/>
              </a:rPr>
              <a:t>Ahmed</a:t>
            </a:r>
            <a:endParaRPr lang="en-CA" sz="2200" b="1" dirty="0">
              <a:solidFill>
                <a:srgbClr val="1E4D57"/>
              </a:solidFill>
              <a:latin typeface="Graphik Regular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07922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0"/>
          <p:cNvSpPr/>
          <p:nvPr/>
        </p:nvSpPr>
        <p:spPr>
          <a:xfrm>
            <a:off x="1222071" y="629158"/>
            <a:ext cx="2743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Agenda</a:t>
            </a:r>
            <a:endParaRPr lang="en-US" sz="3600" dirty="0">
              <a:latin typeface="Graphik Regular" panose="020B0503030202060203"/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088C74A8-E55A-B62D-D3A4-18BB6C5AF1E8}"/>
              </a:ext>
            </a:extLst>
          </p:cNvPr>
          <p:cNvSpPr/>
          <p:nvPr/>
        </p:nvSpPr>
        <p:spPr>
          <a:xfrm>
            <a:off x="4023327" y="1892447"/>
            <a:ext cx="224509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ts val="1875"/>
              </a:lnSpc>
            </a:pPr>
            <a:r>
              <a:rPr lang="en-US" sz="1600" b="1" dirty="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Recommendation</a:t>
            </a:r>
            <a:endParaRPr lang="en-US" sz="1600" b="1" dirty="0">
              <a:latin typeface="Graphik Regular" panose="020B0503030202060203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18FDF4-4E67-9E3C-AD6C-32EC30BFA338}"/>
              </a:ext>
            </a:extLst>
          </p:cNvPr>
          <p:cNvGrpSpPr/>
          <p:nvPr/>
        </p:nvGrpSpPr>
        <p:grpSpPr>
          <a:xfrm>
            <a:off x="657241" y="1894144"/>
            <a:ext cx="2585696" cy="476250"/>
            <a:chOff x="575372" y="1423645"/>
            <a:chExt cx="2585696" cy="476250"/>
          </a:xfrm>
        </p:grpSpPr>
        <p:sp>
          <p:nvSpPr>
            <p:cNvPr id="45" name="Text 5">
              <a:extLst>
                <a:ext uri="{FF2B5EF4-FFF2-40B4-BE49-F238E27FC236}">
                  <a16:creationId xmlns:a16="http://schemas.microsoft.com/office/drawing/2014/main" id="{68BFB052-F5B1-C7A4-42E5-D3936967FFC2}"/>
                </a:ext>
              </a:extLst>
            </p:cNvPr>
            <p:cNvSpPr/>
            <p:nvPr/>
          </p:nvSpPr>
          <p:spPr>
            <a:xfrm>
              <a:off x="1135257" y="1423645"/>
              <a:ext cx="2025811" cy="476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ts val="1875"/>
                </a:lnSpc>
              </a:pPr>
              <a:r>
                <a:rPr lang="en-US" sz="1600" b="1" dirty="0">
                  <a:solidFill>
                    <a:srgbClr val="1E4D57"/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Problem Statement</a:t>
              </a:r>
              <a:endParaRPr lang="en-US" sz="1600" b="1" dirty="0">
                <a:latin typeface="Graphik Regular" panose="020B0503030202060203"/>
              </a:endParaRPr>
            </a:p>
          </p:txBody>
        </p:sp>
        <p:pic>
          <p:nvPicPr>
            <p:cNvPr id="52" name="Image 1" descr="https://external-media.api.pitch.com/provider/icons8/fluent-systems-regular/accuracy.svg">
              <a:extLst>
                <a:ext uri="{FF2B5EF4-FFF2-40B4-BE49-F238E27FC236}">
                  <a16:creationId xmlns:a16="http://schemas.microsoft.com/office/drawing/2014/main" id="{331E7C17-A0ED-7602-04C0-0CE0105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22989" y="1462907"/>
              <a:ext cx="371426" cy="371425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C88100A-1EEE-72C0-1000-2124133CBDB1}"/>
                </a:ext>
              </a:extLst>
            </p:cNvPr>
            <p:cNvGrpSpPr/>
            <p:nvPr/>
          </p:nvGrpSpPr>
          <p:grpSpPr>
            <a:xfrm>
              <a:off x="575372" y="1450389"/>
              <a:ext cx="2406076" cy="381000"/>
              <a:chOff x="865442" y="1433551"/>
              <a:chExt cx="2406076" cy="381000"/>
            </a:xfrm>
          </p:grpSpPr>
          <p:sp>
            <p:nvSpPr>
              <p:cNvPr id="58" name="Shape 0">
                <a:extLst>
                  <a:ext uri="{FF2B5EF4-FFF2-40B4-BE49-F238E27FC236}">
                    <a16:creationId xmlns:a16="http://schemas.microsoft.com/office/drawing/2014/main" id="{5D6AE998-B9A2-C665-CC02-D94593D87E7B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59" name="Shape 1">
                <a:extLst>
                  <a:ext uri="{FF2B5EF4-FFF2-40B4-BE49-F238E27FC236}">
                    <a16:creationId xmlns:a16="http://schemas.microsoft.com/office/drawing/2014/main" id="{33C78A67-1F32-3EDD-E950-27D25ABEA13B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 dirty="0">
                  <a:latin typeface="Graphik Regular" panose="020B0503030202060203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AD225B-C0F0-CEF1-7968-A233AAD142E1}"/>
              </a:ext>
            </a:extLst>
          </p:cNvPr>
          <p:cNvGrpSpPr/>
          <p:nvPr/>
        </p:nvGrpSpPr>
        <p:grpSpPr>
          <a:xfrm>
            <a:off x="3437581" y="1920888"/>
            <a:ext cx="2406076" cy="409473"/>
            <a:chOff x="3355712" y="1450389"/>
            <a:chExt cx="2406076" cy="40947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7EA292D-C8DA-0B44-95C6-E3382120F553}"/>
                </a:ext>
              </a:extLst>
            </p:cNvPr>
            <p:cNvGrpSpPr/>
            <p:nvPr/>
          </p:nvGrpSpPr>
          <p:grpSpPr>
            <a:xfrm>
              <a:off x="3355712" y="1450389"/>
              <a:ext cx="2406076" cy="381000"/>
              <a:chOff x="865442" y="1433551"/>
              <a:chExt cx="2406076" cy="381000"/>
            </a:xfrm>
          </p:grpSpPr>
          <p:sp>
            <p:nvSpPr>
              <p:cNvPr id="62" name="Shape 0">
                <a:extLst>
                  <a:ext uri="{FF2B5EF4-FFF2-40B4-BE49-F238E27FC236}">
                    <a16:creationId xmlns:a16="http://schemas.microsoft.com/office/drawing/2014/main" id="{EBCE5744-EC63-C4E3-EFAD-77E1FEF284DA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63" name="Shape 1">
                <a:extLst>
                  <a:ext uri="{FF2B5EF4-FFF2-40B4-BE49-F238E27FC236}">
                    <a16:creationId xmlns:a16="http://schemas.microsoft.com/office/drawing/2014/main" id="{D6651ADD-902A-9DC8-8916-54DBEB76701C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</p:grpSp>
        <p:pic>
          <p:nvPicPr>
            <p:cNvPr id="64" name="Image 2" descr="https://external-media.api.pitch.com/provider/icons8/fluent-systems-regular/concept.svg">
              <a:extLst>
                <a:ext uri="{FF2B5EF4-FFF2-40B4-BE49-F238E27FC236}">
                  <a16:creationId xmlns:a16="http://schemas.microsoft.com/office/drawing/2014/main" id="{AEDCB70C-8065-8916-ED18-1DC90E36A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427083" y="1464575"/>
              <a:ext cx="395287" cy="395287"/>
            </a:xfrm>
            <a:prstGeom prst="rect">
              <a:avLst/>
            </a:prstGeom>
          </p:spPr>
        </p:pic>
      </p:grpSp>
      <p:sp>
        <p:nvSpPr>
          <p:cNvPr id="69" name="Text 5">
            <a:extLst>
              <a:ext uri="{FF2B5EF4-FFF2-40B4-BE49-F238E27FC236}">
                <a16:creationId xmlns:a16="http://schemas.microsoft.com/office/drawing/2014/main" id="{B74B02B3-1DDB-5BEE-F703-8C130887A960}"/>
              </a:ext>
            </a:extLst>
          </p:cNvPr>
          <p:cNvSpPr/>
          <p:nvPr/>
        </p:nvSpPr>
        <p:spPr>
          <a:xfrm>
            <a:off x="6905798" y="1894144"/>
            <a:ext cx="224509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ts val="1875"/>
              </a:lnSpc>
            </a:pPr>
            <a:r>
              <a:rPr lang="en-US" sz="1600" b="1" dirty="0">
                <a:solidFill>
                  <a:srgbClr val="1E4D57"/>
                </a:solidFill>
                <a:latin typeface="Graphik Regular" panose="020B0503030202060203"/>
              </a:rPr>
              <a:t>Analysis</a:t>
            </a:r>
            <a:endParaRPr lang="en-US" sz="1600" b="1" dirty="0">
              <a:latin typeface="Graphik Regular" panose="020B0503030202060203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985939-9632-50A5-A17E-595B920B6D3B}"/>
              </a:ext>
            </a:extLst>
          </p:cNvPr>
          <p:cNvGrpSpPr/>
          <p:nvPr/>
        </p:nvGrpSpPr>
        <p:grpSpPr>
          <a:xfrm>
            <a:off x="6217920" y="1920888"/>
            <a:ext cx="2406076" cy="385907"/>
            <a:chOff x="6136051" y="1450389"/>
            <a:chExt cx="2406076" cy="38590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A039067-59CC-4038-E10A-F28F2C4B2726}"/>
                </a:ext>
              </a:extLst>
            </p:cNvPr>
            <p:cNvGrpSpPr/>
            <p:nvPr/>
          </p:nvGrpSpPr>
          <p:grpSpPr>
            <a:xfrm>
              <a:off x="6136051" y="1450389"/>
              <a:ext cx="2406076" cy="381000"/>
              <a:chOff x="865442" y="1433551"/>
              <a:chExt cx="2406076" cy="381000"/>
            </a:xfrm>
          </p:grpSpPr>
          <p:sp>
            <p:nvSpPr>
              <p:cNvPr id="66" name="Shape 0">
                <a:extLst>
                  <a:ext uri="{FF2B5EF4-FFF2-40B4-BE49-F238E27FC236}">
                    <a16:creationId xmlns:a16="http://schemas.microsoft.com/office/drawing/2014/main" id="{9811AF73-3F72-F8F1-E30B-43873B65D140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67" name="Shape 1">
                <a:extLst>
                  <a:ext uri="{FF2B5EF4-FFF2-40B4-BE49-F238E27FC236}">
                    <a16:creationId xmlns:a16="http://schemas.microsoft.com/office/drawing/2014/main" id="{A77EDC9E-DBDF-54CB-E4A3-1C4D4866F82E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</p:grpSp>
        <p:pic>
          <p:nvPicPr>
            <p:cNvPr id="70" name="Image 3" descr="https://external-media.api.pitch.com/provider/icons8/fluent-systems-regular/financial-growth-analysis.svg">
              <a:extLst>
                <a:ext uri="{FF2B5EF4-FFF2-40B4-BE49-F238E27FC236}">
                  <a16:creationId xmlns:a16="http://schemas.microsoft.com/office/drawing/2014/main" id="{6D7FB318-4DF1-47AD-BEB4-6341173F7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224653" y="1479108"/>
              <a:ext cx="357188" cy="357188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0298581-333F-CF0E-581F-7D16AC66B68E}"/>
              </a:ext>
            </a:extLst>
          </p:cNvPr>
          <p:cNvGrpSpPr/>
          <p:nvPr/>
        </p:nvGrpSpPr>
        <p:grpSpPr>
          <a:xfrm>
            <a:off x="3441944" y="2758065"/>
            <a:ext cx="2585696" cy="476250"/>
            <a:chOff x="575372" y="1423645"/>
            <a:chExt cx="2585696" cy="476250"/>
          </a:xfrm>
        </p:grpSpPr>
        <p:sp>
          <p:nvSpPr>
            <p:cNvPr id="81" name="Text 5">
              <a:extLst>
                <a:ext uri="{FF2B5EF4-FFF2-40B4-BE49-F238E27FC236}">
                  <a16:creationId xmlns:a16="http://schemas.microsoft.com/office/drawing/2014/main" id="{756BF304-8CD5-1B53-7626-F4EE4CAEE11E}"/>
                </a:ext>
              </a:extLst>
            </p:cNvPr>
            <p:cNvSpPr/>
            <p:nvPr/>
          </p:nvSpPr>
          <p:spPr>
            <a:xfrm>
              <a:off x="1135257" y="1423645"/>
              <a:ext cx="2025811" cy="476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ts val="1875"/>
                </a:lnSpc>
              </a:pPr>
              <a:r>
                <a:rPr lang="en-US" sz="1600" b="1" dirty="0">
                  <a:solidFill>
                    <a:srgbClr val="1E4D57"/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Risk &amp; Mitigation</a:t>
              </a:r>
              <a:endParaRPr lang="en-US" sz="1600" b="1" dirty="0">
                <a:latin typeface="Graphik Regular" panose="020B0503030202060203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E465B62-523A-8865-5044-015A7E7502D6}"/>
                </a:ext>
              </a:extLst>
            </p:cNvPr>
            <p:cNvGrpSpPr/>
            <p:nvPr/>
          </p:nvGrpSpPr>
          <p:grpSpPr>
            <a:xfrm>
              <a:off x="575372" y="1450389"/>
              <a:ext cx="2406076" cy="381000"/>
              <a:chOff x="865442" y="1433551"/>
              <a:chExt cx="2406076" cy="381000"/>
            </a:xfrm>
          </p:grpSpPr>
          <p:sp>
            <p:nvSpPr>
              <p:cNvPr id="84" name="Shape 0">
                <a:extLst>
                  <a:ext uri="{FF2B5EF4-FFF2-40B4-BE49-F238E27FC236}">
                    <a16:creationId xmlns:a16="http://schemas.microsoft.com/office/drawing/2014/main" id="{E7739DCB-5B53-D961-9335-2B16F714E6BC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85" name="Shape 1">
                <a:extLst>
                  <a:ext uri="{FF2B5EF4-FFF2-40B4-BE49-F238E27FC236}">
                    <a16:creationId xmlns:a16="http://schemas.microsoft.com/office/drawing/2014/main" id="{2FE69FAD-6EE1-7CE6-0E52-B56F6A9AC6BE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5D3A4BF-BB5B-E5D2-B785-8E3130664062}"/>
              </a:ext>
            </a:extLst>
          </p:cNvPr>
          <p:cNvGrpSpPr/>
          <p:nvPr/>
        </p:nvGrpSpPr>
        <p:grpSpPr>
          <a:xfrm>
            <a:off x="6223332" y="2758065"/>
            <a:ext cx="2585696" cy="476250"/>
            <a:chOff x="575372" y="1423645"/>
            <a:chExt cx="2585696" cy="476250"/>
          </a:xfrm>
        </p:grpSpPr>
        <p:sp>
          <p:nvSpPr>
            <p:cNvPr id="87" name="Text 5">
              <a:extLst>
                <a:ext uri="{FF2B5EF4-FFF2-40B4-BE49-F238E27FC236}">
                  <a16:creationId xmlns:a16="http://schemas.microsoft.com/office/drawing/2014/main" id="{48D75272-1FC1-F91C-1F76-AF425EE1AFEE}"/>
                </a:ext>
              </a:extLst>
            </p:cNvPr>
            <p:cNvSpPr/>
            <p:nvPr/>
          </p:nvSpPr>
          <p:spPr>
            <a:xfrm>
              <a:off x="1135257" y="1423645"/>
              <a:ext cx="2025811" cy="476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ts val="1875"/>
                </a:lnSpc>
              </a:pPr>
              <a:r>
                <a:rPr lang="en-US" sz="1600" b="1" dirty="0">
                  <a:solidFill>
                    <a:srgbClr val="1E4D57"/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Conclusion &amp; QnA</a:t>
              </a:r>
              <a:endParaRPr lang="en-US" sz="1600" b="1" dirty="0">
                <a:latin typeface="Graphik Regular" panose="020B0503030202060203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02CEFF-446B-3087-74F9-997AEEB7EB41}"/>
                </a:ext>
              </a:extLst>
            </p:cNvPr>
            <p:cNvGrpSpPr/>
            <p:nvPr/>
          </p:nvGrpSpPr>
          <p:grpSpPr>
            <a:xfrm>
              <a:off x="575372" y="1450389"/>
              <a:ext cx="2406076" cy="381000"/>
              <a:chOff x="865442" y="1433551"/>
              <a:chExt cx="2406076" cy="381000"/>
            </a:xfrm>
          </p:grpSpPr>
          <p:sp>
            <p:nvSpPr>
              <p:cNvPr id="90" name="Shape 0">
                <a:extLst>
                  <a:ext uri="{FF2B5EF4-FFF2-40B4-BE49-F238E27FC236}">
                    <a16:creationId xmlns:a16="http://schemas.microsoft.com/office/drawing/2014/main" id="{78CB95E6-EBDC-70B0-CE9C-E1ED00665E37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91" name="Shape 1">
                <a:extLst>
                  <a:ext uri="{FF2B5EF4-FFF2-40B4-BE49-F238E27FC236}">
                    <a16:creationId xmlns:a16="http://schemas.microsoft.com/office/drawing/2014/main" id="{2DFDB537-795D-C862-72B0-001D6B242D2D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</p:grpSp>
      </p:grpSp>
      <p:pic>
        <p:nvPicPr>
          <p:cNvPr id="92" name="Image 4" descr="https://external-media.api.pitch.com/provider/icons8/fluent-systems-regular/creating.svg">
            <a:extLst>
              <a:ext uri="{FF2B5EF4-FFF2-40B4-BE49-F238E27FC236}">
                <a16:creationId xmlns:a16="http://schemas.microsoft.com/office/drawing/2014/main" id="{30E7499B-D7E6-A09A-A8E8-1C758B765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0800000">
            <a:off x="719096" y="2785796"/>
            <a:ext cx="357188" cy="357187"/>
          </a:xfrm>
          <a:prstGeom prst="rect">
            <a:avLst/>
          </a:prstGeom>
        </p:spPr>
      </p:pic>
      <p:pic>
        <p:nvPicPr>
          <p:cNvPr id="94" name="Image 5" descr="https://external-media.api.pitch.com/provider/icons8/fluent-systems-filled/checkmark.svg">
            <a:extLst>
              <a:ext uri="{FF2B5EF4-FFF2-40B4-BE49-F238E27FC236}">
                <a16:creationId xmlns:a16="http://schemas.microsoft.com/office/drawing/2014/main" id="{C88F6E5B-5831-5520-E87F-9D4B6EB6A1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299378" y="2806240"/>
            <a:ext cx="371475" cy="371475"/>
          </a:xfrm>
          <a:prstGeom prst="rect">
            <a:avLst/>
          </a:prstGeom>
        </p:spPr>
      </p:pic>
      <p:sp>
        <p:nvSpPr>
          <p:cNvPr id="97" name="Shape 18">
            <a:extLst>
              <a:ext uri="{FF2B5EF4-FFF2-40B4-BE49-F238E27FC236}">
                <a16:creationId xmlns:a16="http://schemas.microsoft.com/office/drawing/2014/main" id="{04962BD6-5288-F861-39E8-7E18BA69CC13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>
              <a:latin typeface="Graphik Regular" panose="020B0503030202060203"/>
            </a:endParaRPr>
          </a:p>
        </p:txBody>
      </p:sp>
      <p:pic>
        <p:nvPicPr>
          <p:cNvPr id="98" name="Image 7" descr="https://external-media.api.pitch.com/provider/icons8/fluent-systems-regular/bulleted-list--v2.svg">
            <a:extLst>
              <a:ext uri="{FF2B5EF4-FFF2-40B4-BE49-F238E27FC236}">
                <a16:creationId xmlns:a16="http://schemas.microsoft.com/office/drawing/2014/main" id="{8D274242-6F3B-46DB-5CE7-3D33B0FE73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02501" y="425531"/>
            <a:ext cx="514350" cy="514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EED25B3-6A2D-EB81-D2A2-C9B7F5028900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268A3839-9D72-9C2C-A750-09F31FD8A11C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C9BCA9-2461-6ECE-D606-D171FD28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96A4CC-668B-64A0-95DF-4C989059960A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A617E78-24DF-A674-6497-363D3890099F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DB3DA00-06B9-A5CD-DD42-005CAD6ED2FA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E89683A-9A53-4DC7-87E5-CD0691B94CA5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6EBDB47-ABA0-B492-8864-67E2C78E3719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6D8D00-7D3B-99EE-2DC1-A3163F282FCE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509E40-2C77-D1B0-EC66-9EF3DD103A64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ED2CE2-8F98-AC7A-434D-ADAC8BBB8CC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D4A6A2-3756-0950-4163-B386E0132D2D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4A5F128A-8CC8-9589-C5EA-DBD41AC41B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7932" y="2782945"/>
            <a:ext cx="420724" cy="420724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1A2F19-55F9-308D-6CC6-2C3172DDB9D7}"/>
              </a:ext>
            </a:extLst>
          </p:cNvPr>
          <p:cNvGrpSpPr/>
          <p:nvPr/>
        </p:nvGrpSpPr>
        <p:grpSpPr>
          <a:xfrm>
            <a:off x="660557" y="2758065"/>
            <a:ext cx="2585696" cy="476250"/>
            <a:chOff x="575372" y="1423645"/>
            <a:chExt cx="2585696" cy="476250"/>
          </a:xfrm>
        </p:grpSpPr>
        <p:sp>
          <p:nvSpPr>
            <p:cNvPr id="75" name="Text 5">
              <a:extLst>
                <a:ext uri="{FF2B5EF4-FFF2-40B4-BE49-F238E27FC236}">
                  <a16:creationId xmlns:a16="http://schemas.microsoft.com/office/drawing/2014/main" id="{2594EDD9-8C0C-EECE-ED51-0F2F96C9D8B4}"/>
                </a:ext>
              </a:extLst>
            </p:cNvPr>
            <p:cNvSpPr/>
            <p:nvPr/>
          </p:nvSpPr>
          <p:spPr>
            <a:xfrm>
              <a:off x="1135257" y="1423645"/>
              <a:ext cx="2025811" cy="476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ts val="1875"/>
                </a:lnSpc>
              </a:pPr>
              <a:r>
                <a:rPr lang="en-US" sz="1600" b="1" dirty="0">
                  <a:solidFill>
                    <a:srgbClr val="1E4D57"/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Implementation</a:t>
              </a:r>
              <a:endParaRPr lang="en-US" sz="1600" b="1" dirty="0">
                <a:latin typeface="Graphik Regular" panose="020B0503030202060203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4987CED-2AAD-7BDF-56A0-9F3CC60A35B3}"/>
                </a:ext>
              </a:extLst>
            </p:cNvPr>
            <p:cNvGrpSpPr/>
            <p:nvPr/>
          </p:nvGrpSpPr>
          <p:grpSpPr>
            <a:xfrm>
              <a:off x="575372" y="1450389"/>
              <a:ext cx="2406076" cy="381000"/>
              <a:chOff x="865442" y="1433551"/>
              <a:chExt cx="2406076" cy="381000"/>
            </a:xfrm>
          </p:grpSpPr>
          <p:sp>
            <p:nvSpPr>
              <p:cNvPr id="78" name="Shape 0">
                <a:extLst>
                  <a:ext uri="{FF2B5EF4-FFF2-40B4-BE49-F238E27FC236}">
                    <a16:creationId xmlns:a16="http://schemas.microsoft.com/office/drawing/2014/main" id="{F3D6B0B0-A72B-BDF5-B5FC-1FE3C385BA0E}"/>
                  </a:ext>
                </a:extLst>
              </p:cNvPr>
              <p:cNvSpPr/>
              <p:nvPr/>
            </p:nvSpPr>
            <p:spPr>
              <a:xfrm rot="5400000">
                <a:off x="1141601" y="1624051"/>
                <a:ext cx="381000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  <p:sp>
            <p:nvSpPr>
              <p:cNvPr id="79" name="Shape 1">
                <a:extLst>
                  <a:ext uri="{FF2B5EF4-FFF2-40B4-BE49-F238E27FC236}">
                    <a16:creationId xmlns:a16="http://schemas.microsoft.com/office/drawing/2014/main" id="{C761BC13-1AF6-AC07-A3CD-33BC191030D6}"/>
                  </a:ext>
                </a:extLst>
              </p:cNvPr>
              <p:cNvSpPr/>
              <p:nvPr/>
            </p:nvSpPr>
            <p:spPr>
              <a:xfrm>
                <a:off x="865442" y="1434538"/>
                <a:ext cx="2406076" cy="0"/>
              </a:xfrm>
              <a:prstGeom prst="line">
                <a:avLst/>
              </a:prstGeom>
              <a:solidFill>
                <a:srgbClr val="F7FF00"/>
              </a:solidFill>
              <a:ln w="19050">
                <a:solidFill>
                  <a:srgbClr val="D0A3FE"/>
                </a:solidFill>
                <a:prstDash val="solid"/>
                <a:headEnd type="none"/>
                <a:tailEnd type="none"/>
              </a:ln>
            </p:spPr>
            <p:txBody>
              <a:bodyPr/>
              <a:lstStyle/>
              <a:p>
                <a:endParaRPr lang="en-US">
                  <a:latin typeface="Graphik Regular" panose="020B0503030202060203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92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90557E6-26D3-538E-55CA-4AFC61A895D7}"/>
              </a:ext>
            </a:extLst>
          </p:cNvPr>
          <p:cNvGrpSpPr/>
          <p:nvPr/>
        </p:nvGrpSpPr>
        <p:grpSpPr>
          <a:xfrm>
            <a:off x="1802162" y="435876"/>
            <a:ext cx="4480813" cy="3890263"/>
            <a:chOff x="175500" y="1024905"/>
            <a:chExt cx="1521183" cy="137859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A8FA03-AAC0-650A-C48B-554404057C89}"/>
                </a:ext>
              </a:extLst>
            </p:cNvPr>
            <p:cNvGrpSpPr/>
            <p:nvPr/>
          </p:nvGrpSpPr>
          <p:grpSpPr>
            <a:xfrm>
              <a:off x="175500" y="1024905"/>
              <a:ext cx="1521183" cy="1378593"/>
              <a:chOff x="175500" y="1024905"/>
              <a:chExt cx="1521183" cy="137859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788F3CA-797C-DD51-A7A4-65D0887CE2E9}"/>
                  </a:ext>
                </a:extLst>
              </p:cNvPr>
              <p:cNvSpPr/>
              <p:nvPr/>
            </p:nvSpPr>
            <p:spPr>
              <a:xfrm>
                <a:off x="654366" y="2155267"/>
                <a:ext cx="248231" cy="248231"/>
              </a:xfrm>
              <a:prstGeom prst="ellipse">
                <a:avLst/>
              </a:prstGeom>
              <a:noFill/>
              <a:ln w="28575">
                <a:solidFill>
                  <a:srgbClr val="FF7C8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E302B92-2880-29B3-832B-89CA0C4B3B23}"/>
                  </a:ext>
                </a:extLst>
              </p:cNvPr>
              <p:cNvSpPr/>
              <p:nvPr/>
            </p:nvSpPr>
            <p:spPr>
              <a:xfrm>
                <a:off x="1508760" y="1024905"/>
                <a:ext cx="187923" cy="187923"/>
              </a:xfrm>
              <a:prstGeom prst="ellipse">
                <a:avLst/>
              </a:prstGeom>
              <a:noFill/>
              <a:ln w="28575">
                <a:solidFill>
                  <a:srgbClr val="FF7C8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FEFFDF1-F296-5995-E3CB-DCF0B90D7151}"/>
                  </a:ext>
                </a:extLst>
              </p:cNvPr>
              <p:cNvCxnSpPr>
                <a:cxnSpLocks/>
                <a:stCxn id="20" idx="6"/>
                <a:endCxn id="21" idx="4"/>
              </p:cNvCxnSpPr>
              <p:nvPr/>
            </p:nvCxnSpPr>
            <p:spPr>
              <a:xfrm flipV="1">
                <a:off x="902597" y="1212828"/>
                <a:ext cx="700125" cy="1066555"/>
              </a:xfrm>
              <a:prstGeom prst="line">
                <a:avLst/>
              </a:prstGeom>
              <a:ln w="19050">
                <a:solidFill>
                  <a:srgbClr val="FF7C8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7B032B7-2842-DFE1-6091-3D07717EA2F4}"/>
                  </a:ext>
                </a:extLst>
              </p:cNvPr>
              <p:cNvSpPr/>
              <p:nvPr/>
            </p:nvSpPr>
            <p:spPr>
              <a:xfrm>
                <a:off x="175500" y="1314530"/>
                <a:ext cx="187923" cy="187923"/>
              </a:xfrm>
              <a:prstGeom prst="ellipse">
                <a:avLst/>
              </a:prstGeom>
              <a:noFill/>
              <a:ln w="28575">
                <a:solidFill>
                  <a:srgbClr val="FF7C8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4A6D8A-4F77-5166-B9FC-CA6AF593CD64}"/>
                </a:ext>
              </a:extLst>
            </p:cNvPr>
            <p:cNvCxnSpPr>
              <a:cxnSpLocks/>
              <a:stCxn id="23" idx="4"/>
              <a:endCxn id="20" idx="1"/>
            </p:cNvCxnSpPr>
            <p:nvPr/>
          </p:nvCxnSpPr>
          <p:spPr>
            <a:xfrm>
              <a:off x="269462" y="1502453"/>
              <a:ext cx="421257" cy="689167"/>
            </a:xfrm>
            <a:prstGeom prst="line">
              <a:avLst/>
            </a:prstGeom>
            <a:ln w="19050">
              <a:solidFill>
                <a:srgbClr val="FF7C8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EAD410-35F3-0282-9826-A6B85B61122E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335902" y="1118867"/>
              <a:ext cx="1172858" cy="223184"/>
            </a:xfrm>
            <a:prstGeom prst="line">
              <a:avLst/>
            </a:prstGeom>
            <a:ln w="19050">
              <a:solidFill>
                <a:srgbClr val="FF7C80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hape 18">
            <a:extLst>
              <a:ext uri="{FF2B5EF4-FFF2-40B4-BE49-F238E27FC236}">
                <a16:creationId xmlns:a16="http://schemas.microsoft.com/office/drawing/2014/main" id="{67672811-D1D1-CB55-9086-65CCDB9C2E38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00E5E6-4E60-904A-EE9B-0ADF2509A6D6}"/>
              </a:ext>
            </a:extLst>
          </p:cNvPr>
          <p:cNvGrpSpPr/>
          <p:nvPr/>
        </p:nvGrpSpPr>
        <p:grpSpPr>
          <a:xfrm>
            <a:off x="560282" y="482285"/>
            <a:ext cx="465975" cy="422296"/>
            <a:chOff x="175500" y="1024905"/>
            <a:chExt cx="1521183" cy="13785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A9EB3D-8DA6-9385-8196-ED5E31E2C301}"/>
                </a:ext>
              </a:extLst>
            </p:cNvPr>
            <p:cNvGrpSpPr/>
            <p:nvPr/>
          </p:nvGrpSpPr>
          <p:grpSpPr>
            <a:xfrm>
              <a:off x="175500" y="1024905"/>
              <a:ext cx="1521183" cy="1378593"/>
              <a:chOff x="175500" y="1024905"/>
              <a:chExt cx="1521183" cy="13785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2B24BF-2C2B-834B-8BE1-0BA8A559A4CB}"/>
                  </a:ext>
                </a:extLst>
              </p:cNvPr>
              <p:cNvSpPr/>
              <p:nvPr/>
            </p:nvSpPr>
            <p:spPr>
              <a:xfrm>
                <a:off x="654366" y="2155267"/>
                <a:ext cx="248231" cy="248231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27ED50-E382-B104-F477-C83E43F05AFB}"/>
                  </a:ext>
                </a:extLst>
              </p:cNvPr>
              <p:cNvSpPr/>
              <p:nvPr/>
            </p:nvSpPr>
            <p:spPr>
              <a:xfrm>
                <a:off x="1508760" y="1024905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FDF0910-3016-DBBC-305C-3F7B2FB9B35E}"/>
                  </a:ext>
                </a:extLst>
              </p:cNvPr>
              <p:cNvCxnSpPr>
                <a:cxnSpLocks/>
                <a:stCxn id="28" idx="7"/>
                <a:endCxn id="29" idx="4"/>
              </p:cNvCxnSpPr>
              <p:nvPr/>
            </p:nvCxnSpPr>
            <p:spPr>
              <a:xfrm flipV="1">
                <a:off x="866242" y="1212827"/>
                <a:ext cx="736481" cy="978794"/>
              </a:xfrm>
              <a:prstGeom prst="line">
                <a:avLst/>
              </a:prstGeom>
              <a:ln w="127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9CCDC79-4444-A287-4165-D2323993FDBE}"/>
                  </a:ext>
                </a:extLst>
              </p:cNvPr>
              <p:cNvSpPr/>
              <p:nvPr/>
            </p:nvSpPr>
            <p:spPr>
              <a:xfrm>
                <a:off x="175500" y="1314530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745E81-4ADA-8D9A-52CF-B71783E78BE8}"/>
                </a:ext>
              </a:extLst>
            </p:cNvPr>
            <p:cNvCxnSpPr>
              <a:cxnSpLocks/>
              <a:stCxn id="31" idx="4"/>
              <a:endCxn id="28" idx="1"/>
            </p:cNvCxnSpPr>
            <p:nvPr/>
          </p:nvCxnSpPr>
          <p:spPr>
            <a:xfrm>
              <a:off x="269463" y="1502452"/>
              <a:ext cx="421256" cy="689169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17FFC1-69C8-F512-270D-0DB0BCDC0263}"/>
                </a:ext>
              </a:extLst>
            </p:cNvPr>
            <p:cNvCxnSpPr>
              <a:cxnSpLocks/>
              <a:stCxn id="31" idx="7"/>
              <a:endCxn id="29" idx="2"/>
            </p:cNvCxnSpPr>
            <p:nvPr/>
          </p:nvCxnSpPr>
          <p:spPr>
            <a:xfrm flipV="1">
              <a:off x="335902" y="1118867"/>
              <a:ext cx="1172858" cy="223184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0618A0-2909-6461-8F45-158D1C5A9B25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51" name="Text 1">
              <a:extLst>
                <a:ext uri="{FF2B5EF4-FFF2-40B4-BE49-F238E27FC236}">
                  <a16:creationId xmlns:a16="http://schemas.microsoft.com/office/drawing/2014/main" id="{B4E797A3-E499-DAF8-1108-D0766D2695D1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Brutel" pitchFamily="34" charset="0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134D469-A769-7C6C-F2D6-19832C86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1FDF33-7281-2531-5991-34B6D175F9BB}"/>
              </a:ext>
            </a:extLst>
          </p:cNvPr>
          <p:cNvGrpSpPr/>
          <p:nvPr/>
        </p:nvGrpSpPr>
        <p:grpSpPr>
          <a:xfrm>
            <a:off x="7646400" y="-1988346"/>
            <a:ext cx="3593567" cy="3593567"/>
            <a:chOff x="-2899574" y="1101510"/>
            <a:chExt cx="3593567" cy="35935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D09583-5DE2-5141-EACF-55968DBADFBB}"/>
                </a:ext>
              </a:extLst>
            </p:cNvPr>
            <p:cNvSpPr/>
            <p:nvPr/>
          </p:nvSpPr>
          <p:spPr>
            <a:xfrm>
              <a:off x="-2899574" y="1101510"/>
              <a:ext cx="3593567" cy="3593567"/>
            </a:xfrm>
            <a:prstGeom prst="ellipse">
              <a:avLst/>
            </a:prstGeom>
            <a:solidFill>
              <a:srgbClr val="FF7C80">
                <a:alpha val="40000"/>
              </a:srgbClr>
            </a:solidFill>
            <a:ln>
              <a:solidFill>
                <a:srgbClr val="FFCB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0F8D0C-0A5F-DEB6-5E86-774189B09184}"/>
                </a:ext>
              </a:extLst>
            </p:cNvPr>
            <p:cNvSpPr/>
            <p:nvPr/>
          </p:nvSpPr>
          <p:spPr>
            <a:xfrm>
              <a:off x="-2722669" y="1277091"/>
              <a:ext cx="3242404" cy="324240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764F3B-AACF-961A-85DB-A85CBCD40B09}"/>
                </a:ext>
              </a:extLst>
            </p:cNvPr>
            <p:cNvSpPr/>
            <p:nvPr/>
          </p:nvSpPr>
          <p:spPr>
            <a:xfrm>
              <a:off x="-2462338" y="1508174"/>
              <a:ext cx="2766353" cy="2766353"/>
            </a:xfrm>
            <a:prstGeom prst="ellipse">
              <a:avLst/>
            </a:prstGeom>
            <a:solidFill>
              <a:srgbClr val="FFABAB">
                <a:alpha val="60000"/>
              </a:srgbClr>
            </a:solidFill>
            <a:ln>
              <a:solidFill>
                <a:srgbClr val="FFAB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410327-439C-1352-D11B-ECC114380526}"/>
              </a:ext>
            </a:extLst>
          </p:cNvPr>
          <p:cNvGrpSpPr/>
          <p:nvPr/>
        </p:nvGrpSpPr>
        <p:grpSpPr>
          <a:xfrm>
            <a:off x="-2939982" y="950233"/>
            <a:ext cx="3593567" cy="3593567"/>
            <a:chOff x="-2899574" y="1101510"/>
            <a:chExt cx="3593567" cy="35935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1FCF72-7DBB-A6B3-757B-EA9048108945}"/>
                </a:ext>
              </a:extLst>
            </p:cNvPr>
            <p:cNvSpPr/>
            <p:nvPr/>
          </p:nvSpPr>
          <p:spPr>
            <a:xfrm>
              <a:off x="-2899574" y="1101510"/>
              <a:ext cx="3593567" cy="3593567"/>
            </a:xfrm>
            <a:prstGeom prst="ellipse">
              <a:avLst/>
            </a:prstGeom>
            <a:solidFill>
              <a:srgbClr val="FF7C80">
                <a:alpha val="40000"/>
              </a:srgbClr>
            </a:solidFill>
            <a:ln>
              <a:solidFill>
                <a:srgbClr val="FFCB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5235C8-98DD-018E-6E64-1F4E55B45F33}"/>
                </a:ext>
              </a:extLst>
            </p:cNvPr>
            <p:cNvSpPr/>
            <p:nvPr/>
          </p:nvSpPr>
          <p:spPr>
            <a:xfrm>
              <a:off x="-2722669" y="1277091"/>
              <a:ext cx="3242404" cy="324240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563DE-49D7-5D78-A1C4-84408F459ABB}"/>
                </a:ext>
              </a:extLst>
            </p:cNvPr>
            <p:cNvSpPr/>
            <p:nvPr/>
          </p:nvSpPr>
          <p:spPr>
            <a:xfrm>
              <a:off x="-2462338" y="1508174"/>
              <a:ext cx="2766353" cy="2766353"/>
            </a:xfrm>
            <a:prstGeom prst="ellipse">
              <a:avLst/>
            </a:prstGeom>
            <a:solidFill>
              <a:srgbClr val="FFCCCC">
                <a:alpha val="60000"/>
              </a:srgbClr>
            </a:solidFill>
            <a:ln>
              <a:solidFill>
                <a:srgbClr val="FFAB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Text 10">
            <a:extLst>
              <a:ext uri="{FF2B5EF4-FFF2-40B4-BE49-F238E27FC236}">
                <a16:creationId xmlns:a16="http://schemas.microsoft.com/office/drawing/2014/main" id="{4564C252-EA53-8E89-C50C-78D4CA1B452E}"/>
              </a:ext>
            </a:extLst>
          </p:cNvPr>
          <p:cNvSpPr/>
          <p:nvPr/>
        </p:nvSpPr>
        <p:spPr>
          <a:xfrm>
            <a:off x="790706" y="302690"/>
            <a:ext cx="2175652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6000"/>
              </a:lnSpc>
            </a:pPr>
            <a:r>
              <a:rPr lang="en-US" sz="4000" kern="0" spc="-84" dirty="0">
                <a:ln w="15875">
                  <a:solidFill>
                    <a:srgbClr val="FF7C80"/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</a:rPr>
              <a:t>S</a:t>
            </a:r>
            <a:r>
              <a:rPr lang="en-US" sz="3600" kern="0" spc="-84" dirty="0">
                <a:ln w="15875">
                  <a:solidFill>
                    <a:srgbClr val="FF7C80"/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</a:rPr>
              <a:t>ocial</a:t>
            </a:r>
            <a:r>
              <a:rPr lang="en-US" sz="3600" kern="0" spc="-84" dirty="0">
                <a:ln w="25400">
                  <a:solidFill>
                    <a:srgbClr val="FF7C80"/>
                  </a:solidFill>
                </a:ln>
                <a:solidFill>
                  <a:srgbClr val="FF7C80"/>
                </a:solidFill>
                <a:latin typeface="Graphik Regular" panose="020B0503030202060203"/>
                <a:ea typeface="Fraunces" pitchFamily="34" charset="-122"/>
              </a:rPr>
              <a:t>Buzz</a:t>
            </a:r>
            <a:endParaRPr lang="en-CA" sz="3600" kern="0" spc="-84" dirty="0">
              <a:ln w="25400">
                <a:solidFill>
                  <a:srgbClr val="FF7C80"/>
                </a:solidFill>
              </a:ln>
              <a:solidFill>
                <a:srgbClr val="FF7C80"/>
              </a:solidFill>
              <a:latin typeface="Graphik Regular" panose="020B0503030202060203"/>
              <a:ea typeface="Fraunces" pitchFamily="34" charset="-122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2F69FAA-7BEC-90FA-64BB-42FCD05F6F40}"/>
              </a:ext>
            </a:extLst>
          </p:cNvPr>
          <p:cNvSpPr/>
          <p:nvPr/>
        </p:nvSpPr>
        <p:spPr>
          <a:xfrm>
            <a:off x="1389840" y="1389928"/>
            <a:ext cx="2840065" cy="2876254"/>
          </a:xfrm>
          <a:prstGeom prst="roundRect">
            <a:avLst/>
          </a:prstGeom>
          <a:solidFill>
            <a:srgbClr val="FFCBCC">
              <a:alpha val="60000"/>
            </a:srgbClr>
          </a:solidFill>
          <a:ln w="19050">
            <a:solidFill>
              <a:srgbClr val="FFCB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54565A-E46D-E6FC-7AA5-2AF65E136BA3}"/>
              </a:ext>
            </a:extLst>
          </p:cNvPr>
          <p:cNvSpPr txBox="1"/>
          <p:nvPr/>
        </p:nvSpPr>
        <p:spPr>
          <a:xfrm>
            <a:off x="3135991" y="3673903"/>
            <a:ext cx="11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336A74"/>
                </a:solidFill>
                <a:latin typeface="Graphik Regular" panose="020B0503030202060203"/>
              </a:rPr>
              <a:t>100,000+</a:t>
            </a:r>
            <a:endParaRPr lang="en-CA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4ADB87-277D-F7EA-E7E6-43667D89B976}"/>
              </a:ext>
            </a:extLst>
          </p:cNvPr>
          <p:cNvSpPr txBox="1"/>
          <p:nvPr/>
        </p:nvSpPr>
        <p:spPr>
          <a:xfrm>
            <a:off x="1141495" y="3465431"/>
            <a:ext cx="301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36A74"/>
                </a:solidFill>
                <a:latin typeface="Graphik Regular" panose="020B0503030202060203"/>
              </a:rPr>
              <a:t>Content Published Everyday</a:t>
            </a:r>
            <a:endParaRPr lang="en-CA" sz="16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9EAD52-9593-5408-F5FB-14699DA40D01}"/>
              </a:ext>
            </a:extLst>
          </p:cNvPr>
          <p:cNvGrpSpPr/>
          <p:nvPr/>
        </p:nvGrpSpPr>
        <p:grpSpPr>
          <a:xfrm>
            <a:off x="2278976" y="2840724"/>
            <a:ext cx="2187372" cy="523729"/>
            <a:chOff x="1236810" y="1277373"/>
            <a:chExt cx="2187372" cy="52372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A9E676-E0BB-7A45-2E63-CC8BB537FF64}"/>
                </a:ext>
              </a:extLst>
            </p:cNvPr>
            <p:cNvSpPr txBox="1"/>
            <p:nvPr/>
          </p:nvSpPr>
          <p:spPr>
            <a:xfrm>
              <a:off x="2243494" y="1462548"/>
              <a:ext cx="1180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solidFill>
                    <a:srgbClr val="336A74"/>
                  </a:solidFill>
                  <a:latin typeface="Graphik Regular" panose="020B0503030202060203"/>
                </a:rPr>
                <a:t>500M +</a:t>
              </a:r>
              <a:endParaRPr lang="en-CA" b="1" dirty="0">
                <a:solidFill>
                  <a:srgbClr val="336A74"/>
                </a:solidFill>
                <a:latin typeface="Graphik Regular" panose="020B0503030202060203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98B699-8413-0B85-329C-1A3082939335}"/>
                </a:ext>
              </a:extLst>
            </p:cNvPr>
            <p:cNvSpPr txBox="1"/>
            <p:nvPr/>
          </p:nvSpPr>
          <p:spPr>
            <a:xfrm>
              <a:off x="1236810" y="1277373"/>
              <a:ext cx="1977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36A74"/>
                  </a:solidFill>
                  <a:latin typeface="Graphik Regular" panose="020B0503030202060203"/>
                </a:rPr>
                <a:t>Monthly Active User</a:t>
              </a:r>
              <a:endParaRPr lang="en-CA" sz="1600" b="1" dirty="0">
                <a:solidFill>
                  <a:srgbClr val="336A74"/>
                </a:solidFill>
                <a:latin typeface="Graphik Regular" panose="020B0503030202060203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F28107F-DF13-F0FB-22B4-4364A9DEB448}"/>
              </a:ext>
            </a:extLst>
          </p:cNvPr>
          <p:cNvSpPr txBox="1"/>
          <p:nvPr/>
        </p:nvSpPr>
        <p:spPr>
          <a:xfrm>
            <a:off x="1737433" y="1582418"/>
            <a:ext cx="245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36A74"/>
                </a:solidFill>
                <a:latin typeface="Graphik Regular" panose="020B0503030202060203"/>
              </a:rPr>
              <a:t>Founded In</a:t>
            </a:r>
            <a:endParaRPr lang="en-CA" sz="16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6E82B7-B540-2439-4D1D-5B8D30C62F9D}"/>
              </a:ext>
            </a:extLst>
          </p:cNvPr>
          <p:cNvSpPr txBox="1"/>
          <p:nvPr/>
        </p:nvSpPr>
        <p:spPr>
          <a:xfrm>
            <a:off x="3526096" y="1764297"/>
            <a:ext cx="823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336A74"/>
                </a:solidFill>
                <a:latin typeface="Graphik Regular" panose="020B0503030202060203"/>
              </a:rPr>
              <a:t>2010</a:t>
            </a:r>
            <a:endParaRPr lang="en-CA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ABA0F6-EBA0-CB7E-CFA2-4A633888E5A6}"/>
              </a:ext>
            </a:extLst>
          </p:cNvPr>
          <p:cNvSpPr txBox="1"/>
          <p:nvPr/>
        </p:nvSpPr>
        <p:spPr>
          <a:xfrm>
            <a:off x="1737433" y="2161699"/>
            <a:ext cx="245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36A74"/>
                </a:solidFill>
                <a:latin typeface="Graphik Regular" panose="020B0503030202060203"/>
              </a:rPr>
              <a:t>Headquarter</a:t>
            </a:r>
            <a:endParaRPr lang="en-CA" sz="16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09381C-4CB9-83DF-D53E-BF635DDD77EB}"/>
              </a:ext>
            </a:extLst>
          </p:cNvPr>
          <p:cNvSpPr txBox="1"/>
          <p:nvPr/>
        </p:nvSpPr>
        <p:spPr>
          <a:xfrm>
            <a:off x="2848454" y="2356769"/>
            <a:ext cx="148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336A74"/>
                </a:solidFill>
                <a:latin typeface="Graphik Regular" panose="020B0503030202060203"/>
              </a:rPr>
              <a:t>San Francisco</a:t>
            </a:r>
            <a:endParaRPr lang="en-CA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9DAD3F0-8C45-C255-EE2E-72DBDD167976}"/>
              </a:ext>
            </a:extLst>
          </p:cNvPr>
          <p:cNvSpPr/>
          <p:nvPr/>
        </p:nvSpPr>
        <p:spPr>
          <a:xfrm>
            <a:off x="1717764" y="1597715"/>
            <a:ext cx="1060668" cy="106066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FF7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08DC40-2E4B-E7D5-AEA6-BEED4F481F79}"/>
              </a:ext>
            </a:extLst>
          </p:cNvPr>
          <p:cNvGrpSpPr/>
          <p:nvPr/>
        </p:nvGrpSpPr>
        <p:grpSpPr>
          <a:xfrm>
            <a:off x="1829764" y="1801123"/>
            <a:ext cx="811268" cy="735223"/>
            <a:chOff x="175500" y="1024905"/>
            <a:chExt cx="1521183" cy="137859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0318A49-62A7-7DB8-A138-E5816081FDA9}"/>
                </a:ext>
              </a:extLst>
            </p:cNvPr>
            <p:cNvGrpSpPr/>
            <p:nvPr/>
          </p:nvGrpSpPr>
          <p:grpSpPr>
            <a:xfrm>
              <a:off x="175500" y="1024905"/>
              <a:ext cx="1521183" cy="1378593"/>
              <a:chOff x="175500" y="1024905"/>
              <a:chExt cx="1521183" cy="137859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C8FF7D4-75CE-6009-0228-2DCA1E9C835C}"/>
                  </a:ext>
                </a:extLst>
              </p:cNvPr>
              <p:cNvSpPr/>
              <p:nvPr/>
            </p:nvSpPr>
            <p:spPr>
              <a:xfrm>
                <a:off x="654366" y="2155267"/>
                <a:ext cx="248231" cy="248231"/>
              </a:xfrm>
              <a:prstGeom prst="ellipse">
                <a:avLst/>
              </a:prstGeom>
              <a:noFill/>
              <a:ln w="19050">
                <a:solidFill>
                  <a:srgbClr val="336A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81E40C5-20B5-0656-DA39-F4036BE5D0EC}"/>
                  </a:ext>
                </a:extLst>
              </p:cNvPr>
              <p:cNvSpPr/>
              <p:nvPr/>
            </p:nvSpPr>
            <p:spPr>
              <a:xfrm>
                <a:off x="1508760" y="1024905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336A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243F6F3-5C9F-AB7B-FCE7-6439D4A71829}"/>
                  </a:ext>
                </a:extLst>
              </p:cNvPr>
              <p:cNvCxnSpPr>
                <a:cxnSpLocks/>
                <a:stCxn id="88" idx="7"/>
                <a:endCxn id="89" idx="4"/>
              </p:cNvCxnSpPr>
              <p:nvPr/>
            </p:nvCxnSpPr>
            <p:spPr>
              <a:xfrm flipV="1">
                <a:off x="866242" y="1212827"/>
                <a:ext cx="736481" cy="978794"/>
              </a:xfrm>
              <a:prstGeom prst="line">
                <a:avLst/>
              </a:prstGeom>
              <a:ln w="12700">
                <a:solidFill>
                  <a:srgbClr val="336A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2E23ED9-32EF-2F3F-7DD4-CB094EAE54F9}"/>
                  </a:ext>
                </a:extLst>
              </p:cNvPr>
              <p:cNvSpPr/>
              <p:nvPr/>
            </p:nvSpPr>
            <p:spPr>
              <a:xfrm>
                <a:off x="175500" y="1314530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336A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8370AE0-2498-F7AA-8F39-3FC51C357A60}"/>
                </a:ext>
              </a:extLst>
            </p:cNvPr>
            <p:cNvCxnSpPr>
              <a:cxnSpLocks/>
              <a:stCxn id="91" idx="4"/>
              <a:endCxn id="88" idx="1"/>
            </p:cNvCxnSpPr>
            <p:nvPr/>
          </p:nvCxnSpPr>
          <p:spPr>
            <a:xfrm>
              <a:off x="269463" y="1502452"/>
              <a:ext cx="421256" cy="689169"/>
            </a:xfrm>
            <a:prstGeom prst="line">
              <a:avLst/>
            </a:prstGeom>
            <a:ln w="12700">
              <a:solidFill>
                <a:srgbClr val="336A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C369AD-AA46-01E7-278F-37A876E69346}"/>
                </a:ext>
              </a:extLst>
            </p:cNvPr>
            <p:cNvCxnSpPr>
              <a:cxnSpLocks/>
              <a:stCxn id="91" idx="7"/>
              <a:endCxn id="89" idx="2"/>
            </p:cNvCxnSpPr>
            <p:nvPr/>
          </p:nvCxnSpPr>
          <p:spPr>
            <a:xfrm flipV="1">
              <a:off x="335902" y="1118867"/>
              <a:ext cx="1172858" cy="223184"/>
            </a:xfrm>
            <a:prstGeom prst="line">
              <a:avLst/>
            </a:prstGeom>
            <a:ln w="12700">
              <a:solidFill>
                <a:srgbClr val="336A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36A0463-D727-6B88-3583-3095A9295EB3}"/>
              </a:ext>
            </a:extLst>
          </p:cNvPr>
          <p:cNvSpPr/>
          <p:nvPr/>
        </p:nvSpPr>
        <p:spPr>
          <a:xfrm>
            <a:off x="4526694" y="1420011"/>
            <a:ext cx="3242404" cy="1363166"/>
          </a:xfrm>
          <a:prstGeom prst="roundRect">
            <a:avLst/>
          </a:prstGeom>
          <a:solidFill>
            <a:srgbClr val="FFCBCC">
              <a:alpha val="60000"/>
            </a:srgbClr>
          </a:solidFill>
          <a:ln w="19050">
            <a:solidFill>
              <a:srgbClr val="FFCB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F99AC78-425B-93E6-769B-7CB44C979E4E}"/>
              </a:ext>
            </a:extLst>
          </p:cNvPr>
          <p:cNvSpPr/>
          <p:nvPr/>
        </p:nvSpPr>
        <p:spPr>
          <a:xfrm>
            <a:off x="4598932" y="1876401"/>
            <a:ext cx="564679" cy="56467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FF7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48B6B6-81F9-CC55-0722-51C18E1EC9DF}"/>
              </a:ext>
            </a:extLst>
          </p:cNvPr>
          <p:cNvSpPr/>
          <p:nvPr/>
        </p:nvSpPr>
        <p:spPr>
          <a:xfrm>
            <a:off x="4800811" y="1518006"/>
            <a:ext cx="564679" cy="56467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FF7A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A23A08-1C36-505F-D93A-E900F8F1064F}"/>
              </a:ext>
            </a:extLst>
          </p:cNvPr>
          <p:cNvSpPr txBox="1"/>
          <p:nvPr/>
        </p:nvSpPr>
        <p:spPr>
          <a:xfrm>
            <a:off x="4675888" y="1789917"/>
            <a:ext cx="429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336A74"/>
                </a:solidFill>
                <a:latin typeface="Graphik Regular" panose="020B0503030202060203"/>
              </a:rPr>
              <a:t>+</a:t>
            </a:r>
            <a:endParaRPr lang="en-CA" sz="16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7C0765-58B2-D76E-7A14-D4AD54105D6E}"/>
              </a:ext>
            </a:extLst>
          </p:cNvPr>
          <p:cNvSpPr txBox="1"/>
          <p:nvPr/>
        </p:nvSpPr>
        <p:spPr>
          <a:xfrm>
            <a:off x="4842325" y="1395137"/>
            <a:ext cx="429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336A74"/>
                </a:solidFill>
                <a:latin typeface="Graphik Regular" panose="020B0503030202060203"/>
              </a:rPr>
              <a:t>-</a:t>
            </a:r>
            <a:endParaRPr lang="en-CA" sz="16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DB58C02-CAE4-EDD6-C776-C00F719C046B}"/>
              </a:ext>
            </a:extLst>
          </p:cNvPr>
          <p:cNvSpPr txBox="1"/>
          <p:nvPr/>
        </p:nvSpPr>
        <p:spPr>
          <a:xfrm>
            <a:off x="5382662" y="1804731"/>
            <a:ext cx="245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A74"/>
                </a:solidFill>
                <a:latin typeface="Graphik Regular" panose="020B0503030202060203"/>
              </a:rPr>
              <a:t>Providing users with over 100 ways to react</a:t>
            </a:r>
            <a:endParaRPr lang="en-CA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EBFDF57-D495-6369-B7AE-E467F62207A1}"/>
              </a:ext>
            </a:extLst>
          </p:cNvPr>
          <p:cNvSpPr/>
          <p:nvPr/>
        </p:nvSpPr>
        <p:spPr>
          <a:xfrm>
            <a:off x="4547690" y="2983076"/>
            <a:ext cx="3242404" cy="1283794"/>
          </a:xfrm>
          <a:prstGeom prst="roundRect">
            <a:avLst/>
          </a:prstGeom>
          <a:solidFill>
            <a:srgbClr val="FFCBCC">
              <a:alpha val="60000"/>
            </a:srgbClr>
          </a:solidFill>
          <a:ln w="19050">
            <a:solidFill>
              <a:srgbClr val="FFCB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DE5386-432D-EF60-43A7-DC3E7CF8D797}"/>
              </a:ext>
            </a:extLst>
          </p:cNvPr>
          <p:cNvSpPr txBox="1"/>
          <p:nvPr/>
        </p:nvSpPr>
        <p:spPr>
          <a:xfrm>
            <a:off x="5401297" y="3168897"/>
            <a:ext cx="241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A74"/>
                </a:solidFill>
                <a:latin typeface="Graphik Regular" panose="020B0503030202060203"/>
              </a:rPr>
              <a:t>Highly focused on data privacy, protection and anonymity</a:t>
            </a:r>
            <a:endParaRPr lang="en-CA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746A353-0B99-6559-AFDD-9D3827BC76B9}"/>
              </a:ext>
            </a:extLst>
          </p:cNvPr>
          <p:cNvGrpSpPr/>
          <p:nvPr/>
        </p:nvGrpSpPr>
        <p:grpSpPr>
          <a:xfrm>
            <a:off x="4607847" y="3209544"/>
            <a:ext cx="820205" cy="836942"/>
            <a:chOff x="4498321" y="3055032"/>
            <a:chExt cx="820205" cy="83694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35E4AEA-7B89-C7BC-FB3F-C31838B54FB5}"/>
                </a:ext>
              </a:extLst>
            </p:cNvPr>
            <p:cNvSpPr/>
            <p:nvPr/>
          </p:nvSpPr>
          <p:spPr>
            <a:xfrm>
              <a:off x="4600533" y="3421330"/>
              <a:ext cx="470644" cy="47064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6B9C66-CA1B-4251-0DA7-B68297A07622}"/>
                </a:ext>
              </a:extLst>
            </p:cNvPr>
            <p:cNvSpPr/>
            <p:nvPr/>
          </p:nvSpPr>
          <p:spPr>
            <a:xfrm>
              <a:off x="4847882" y="3130706"/>
              <a:ext cx="470644" cy="47064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AECA58F-2E67-7D80-7B5C-81FE4F0980D5}"/>
                </a:ext>
              </a:extLst>
            </p:cNvPr>
            <p:cNvSpPr/>
            <p:nvPr/>
          </p:nvSpPr>
          <p:spPr>
            <a:xfrm>
              <a:off x="4498321" y="3055032"/>
              <a:ext cx="470644" cy="47064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09" name="Graphic 108" descr="Lock">
              <a:extLst>
                <a:ext uri="{FF2B5EF4-FFF2-40B4-BE49-F238E27FC236}">
                  <a16:creationId xmlns:a16="http://schemas.microsoft.com/office/drawing/2014/main" id="{D6DFBF35-2841-3007-0BC6-61129FF65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5664" y="3121179"/>
              <a:ext cx="300465" cy="300465"/>
            </a:xfrm>
            <a:prstGeom prst="rect">
              <a:avLst/>
            </a:prstGeom>
          </p:spPr>
        </p:pic>
        <p:pic>
          <p:nvPicPr>
            <p:cNvPr id="111" name="Graphic 110" descr="Single gear">
              <a:extLst>
                <a:ext uri="{FF2B5EF4-FFF2-40B4-BE49-F238E27FC236}">
                  <a16:creationId xmlns:a16="http://schemas.microsoft.com/office/drawing/2014/main" id="{938FB1FF-4C44-DDBD-FB50-2D21EDE6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4094" y="3205708"/>
              <a:ext cx="355212" cy="355212"/>
            </a:xfrm>
            <a:prstGeom prst="rect">
              <a:avLst/>
            </a:prstGeom>
          </p:spPr>
        </p:pic>
        <p:pic>
          <p:nvPicPr>
            <p:cNvPr id="113" name="Graphic 112" descr="Lightbulb">
              <a:extLst>
                <a:ext uri="{FF2B5EF4-FFF2-40B4-BE49-F238E27FC236}">
                  <a16:creationId xmlns:a16="http://schemas.microsoft.com/office/drawing/2014/main" id="{5568F237-EEE9-BAC5-9E49-540E857C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0364" y="3518807"/>
              <a:ext cx="320511" cy="320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00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">
            <a:extLst>
              <a:ext uri="{FF2B5EF4-FFF2-40B4-BE49-F238E27FC236}">
                <a16:creationId xmlns:a16="http://schemas.microsoft.com/office/drawing/2014/main" id="{67672811-D1D1-CB55-9086-65CCDB9C2E38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00E5E6-4E60-904A-EE9B-0ADF2509A6D6}"/>
              </a:ext>
            </a:extLst>
          </p:cNvPr>
          <p:cNvGrpSpPr/>
          <p:nvPr/>
        </p:nvGrpSpPr>
        <p:grpSpPr>
          <a:xfrm>
            <a:off x="560282" y="482285"/>
            <a:ext cx="465975" cy="422296"/>
            <a:chOff x="175500" y="1024905"/>
            <a:chExt cx="1521183" cy="13785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A9EB3D-8DA6-9385-8196-ED5E31E2C301}"/>
                </a:ext>
              </a:extLst>
            </p:cNvPr>
            <p:cNvGrpSpPr/>
            <p:nvPr/>
          </p:nvGrpSpPr>
          <p:grpSpPr>
            <a:xfrm>
              <a:off x="175500" y="1024905"/>
              <a:ext cx="1521183" cy="1378593"/>
              <a:chOff x="175500" y="1024905"/>
              <a:chExt cx="1521183" cy="13785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2B24BF-2C2B-834B-8BE1-0BA8A559A4CB}"/>
                  </a:ext>
                </a:extLst>
              </p:cNvPr>
              <p:cNvSpPr/>
              <p:nvPr/>
            </p:nvSpPr>
            <p:spPr>
              <a:xfrm>
                <a:off x="654366" y="2155267"/>
                <a:ext cx="248231" cy="248231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27ED50-E382-B104-F477-C83E43F05AFB}"/>
                  </a:ext>
                </a:extLst>
              </p:cNvPr>
              <p:cNvSpPr/>
              <p:nvPr/>
            </p:nvSpPr>
            <p:spPr>
              <a:xfrm>
                <a:off x="1508760" y="1024905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FDF0910-3016-DBBC-305C-3F7B2FB9B35E}"/>
                  </a:ext>
                </a:extLst>
              </p:cNvPr>
              <p:cNvCxnSpPr>
                <a:cxnSpLocks/>
                <a:stCxn id="28" idx="7"/>
                <a:endCxn id="29" idx="4"/>
              </p:cNvCxnSpPr>
              <p:nvPr/>
            </p:nvCxnSpPr>
            <p:spPr>
              <a:xfrm flipV="1">
                <a:off x="866242" y="1212827"/>
                <a:ext cx="736481" cy="978794"/>
              </a:xfrm>
              <a:prstGeom prst="line">
                <a:avLst/>
              </a:prstGeom>
              <a:ln w="127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9CCDC79-4444-A287-4165-D2323993FDBE}"/>
                  </a:ext>
                </a:extLst>
              </p:cNvPr>
              <p:cNvSpPr/>
              <p:nvPr/>
            </p:nvSpPr>
            <p:spPr>
              <a:xfrm>
                <a:off x="175500" y="1314530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745E81-4ADA-8D9A-52CF-B71783E78BE8}"/>
                </a:ext>
              </a:extLst>
            </p:cNvPr>
            <p:cNvCxnSpPr>
              <a:cxnSpLocks/>
              <a:stCxn id="31" idx="4"/>
              <a:endCxn id="28" idx="1"/>
            </p:cNvCxnSpPr>
            <p:nvPr/>
          </p:nvCxnSpPr>
          <p:spPr>
            <a:xfrm>
              <a:off x="269463" y="1502452"/>
              <a:ext cx="421256" cy="689169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17FFC1-69C8-F512-270D-0DB0BCDC0263}"/>
                </a:ext>
              </a:extLst>
            </p:cNvPr>
            <p:cNvCxnSpPr>
              <a:cxnSpLocks/>
              <a:stCxn id="31" idx="7"/>
              <a:endCxn id="29" idx="2"/>
            </p:cNvCxnSpPr>
            <p:nvPr/>
          </p:nvCxnSpPr>
          <p:spPr>
            <a:xfrm flipV="1">
              <a:off x="335902" y="1118867"/>
              <a:ext cx="1172858" cy="223184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0618A0-2909-6461-8F45-158D1C5A9B25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51" name="Text 1">
              <a:extLst>
                <a:ext uri="{FF2B5EF4-FFF2-40B4-BE49-F238E27FC236}">
                  <a16:creationId xmlns:a16="http://schemas.microsoft.com/office/drawing/2014/main" id="{B4E797A3-E499-DAF8-1108-D0766D2695D1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Brutel" pitchFamily="34" charset="0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134D469-A769-7C6C-F2D6-19832C86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sp>
        <p:nvSpPr>
          <p:cNvPr id="58" name="Text 10">
            <a:extLst>
              <a:ext uri="{FF2B5EF4-FFF2-40B4-BE49-F238E27FC236}">
                <a16:creationId xmlns:a16="http://schemas.microsoft.com/office/drawing/2014/main" id="{C5EBA124-4475-7457-765E-F92293E955D7}"/>
              </a:ext>
            </a:extLst>
          </p:cNvPr>
          <p:cNvSpPr/>
          <p:nvPr/>
        </p:nvSpPr>
        <p:spPr>
          <a:xfrm>
            <a:off x="790706" y="302690"/>
            <a:ext cx="2175652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6000"/>
              </a:lnSpc>
            </a:pPr>
            <a:r>
              <a:rPr lang="en-US" sz="4000" kern="0" spc="-84" dirty="0">
                <a:ln w="15875">
                  <a:solidFill>
                    <a:srgbClr val="FF7C80"/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</a:rPr>
              <a:t>S</a:t>
            </a:r>
            <a:r>
              <a:rPr lang="en-US" sz="3600" kern="0" spc="-84" dirty="0">
                <a:ln w="15875">
                  <a:solidFill>
                    <a:srgbClr val="FF7C80"/>
                  </a:solidFill>
                </a:ln>
                <a:solidFill>
                  <a:schemeClr val="bg1"/>
                </a:solidFill>
                <a:latin typeface="Graphik Regular" panose="020B0503030202060203"/>
                <a:ea typeface="Fraunces" pitchFamily="34" charset="-122"/>
              </a:rPr>
              <a:t>ocial</a:t>
            </a:r>
            <a:r>
              <a:rPr lang="en-US" sz="3600" kern="0" spc="-84" dirty="0">
                <a:ln w="25400">
                  <a:solidFill>
                    <a:srgbClr val="FF7C80"/>
                  </a:solidFill>
                </a:ln>
                <a:solidFill>
                  <a:srgbClr val="FF7C80"/>
                </a:solidFill>
                <a:latin typeface="Graphik Regular" panose="020B0503030202060203"/>
                <a:ea typeface="Fraunces" pitchFamily="34" charset="-122"/>
              </a:rPr>
              <a:t>Buzz</a:t>
            </a:r>
            <a:endParaRPr lang="en-CA" sz="3600" kern="0" spc="-84" dirty="0">
              <a:ln w="25400">
                <a:solidFill>
                  <a:srgbClr val="FF7C80"/>
                </a:solidFill>
              </a:ln>
              <a:solidFill>
                <a:srgbClr val="FF7C80"/>
              </a:solidFill>
              <a:latin typeface="Graphik Regular" panose="020B0503030202060203"/>
              <a:ea typeface="Fraunces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1FDF33-7281-2531-5991-34B6D175F9BB}"/>
              </a:ext>
            </a:extLst>
          </p:cNvPr>
          <p:cNvGrpSpPr/>
          <p:nvPr/>
        </p:nvGrpSpPr>
        <p:grpSpPr>
          <a:xfrm>
            <a:off x="7646400" y="-1988346"/>
            <a:ext cx="3593567" cy="3593567"/>
            <a:chOff x="-2899574" y="1101510"/>
            <a:chExt cx="3593567" cy="35935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D09583-5DE2-5141-EACF-55968DBADFBB}"/>
                </a:ext>
              </a:extLst>
            </p:cNvPr>
            <p:cNvSpPr/>
            <p:nvPr/>
          </p:nvSpPr>
          <p:spPr>
            <a:xfrm>
              <a:off x="-2899574" y="1101510"/>
              <a:ext cx="3593567" cy="3593567"/>
            </a:xfrm>
            <a:prstGeom prst="ellipse">
              <a:avLst/>
            </a:prstGeom>
            <a:solidFill>
              <a:srgbClr val="FF7C80">
                <a:alpha val="40000"/>
              </a:srgbClr>
            </a:solidFill>
            <a:ln>
              <a:solidFill>
                <a:srgbClr val="FFCB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0F8D0C-0A5F-DEB6-5E86-774189B09184}"/>
                </a:ext>
              </a:extLst>
            </p:cNvPr>
            <p:cNvSpPr/>
            <p:nvPr/>
          </p:nvSpPr>
          <p:spPr>
            <a:xfrm>
              <a:off x="-2722669" y="1277091"/>
              <a:ext cx="3242404" cy="324240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764F3B-AACF-961A-85DB-A85CBCD40B09}"/>
                </a:ext>
              </a:extLst>
            </p:cNvPr>
            <p:cNvSpPr/>
            <p:nvPr/>
          </p:nvSpPr>
          <p:spPr>
            <a:xfrm>
              <a:off x="-2462338" y="1508174"/>
              <a:ext cx="2766353" cy="2766353"/>
            </a:xfrm>
            <a:prstGeom prst="ellipse">
              <a:avLst/>
            </a:prstGeom>
            <a:solidFill>
              <a:srgbClr val="FFABAB">
                <a:alpha val="60000"/>
              </a:srgbClr>
            </a:solidFill>
            <a:ln>
              <a:solidFill>
                <a:srgbClr val="FFAB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410327-439C-1352-D11B-ECC114380526}"/>
              </a:ext>
            </a:extLst>
          </p:cNvPr>
          <p:cNvGrpSpPr/>
          <p:nvPr/>
        </p:nvGrpSpPr>
        <p:grpSpPr>
          <a:xfrm>
            <a:off x="-2939982" y="950233"/>
            <a:ext cx="3593567" cy="3593567"/>
            <a:chOff x="-2899574" y="1101510"/>
            <a:chExt cx="3593567" cy="35935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1FCF72-7DBB-A6B3-757B-EA9048108945}"/>
                </a:ext>
              </a:extLst>
            </p:cNvPr>
            <p:cNvSpPr/>
            <p:nvPr/>
          </p:nvSpPr>
          <p:spPr>
            <a:xfrm>
              <a:off x="-2899574" y="1101510"/>
              <a:ext cx="3593567" cy="3593567"/>
            </a:xfrm>
            <a:prstGeom prst="ellipse">
              <a:avLst/>
            </a:prstGeom>
            <a:solidFill>
              <a:srgbClr val="FF7C80">
                <a:alpha val="40000"/>
              </a:srgbClr>
            </a:solidFill>
            <a:ln>
              <a:solidFill>
                <a:srgbClr val="FFCB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5235C8-98DD-018E-6E64-1F4E55B45F33}"/>
                </a:ext>
              </a:extLst>
            </p:cNvPr>
            <p:cNvSpPr/>
            <p:nvPr/>
          </p:nvSpPr>
          <p:spPr>
            <a:xfrm>
              <a:off x="-2722669" y="1277091"/>
              <a:ext cx="3242404" cy="324240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7A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563DE-49D7-5D78-A1C4-84408F459ABB}"/>
                </a:ext>
              </a:extLst>
            </p:cNvPr>
            <p:cNvSpPr/>
            <p:nvPr/>
          </p:nvSpPr>
          <p:spPr>
            <a:xfrm>
              <a:off x="-2462338" y="1508174"/>
              <a:ext cx="2766353" cy="2766353"/>
            </a:xfrm>
            <a:prstGeom prst="ellipse">
              <a:avLst/>
            </a:prstGeom>
            <a:solidFill>
              <a:srgbClr val="FFCCCC">
                <a:alpha val="60000"/>
              </a:srgbClr>
            </a:solidFill>
            <a:ln>
              <a:solidFill>
                <a:srgbClr val="FFAB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253C778-2E39-88CE-EB69-580F5B54A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72" t="11306" r="24164" b="6804"/>
          <a:stretch/>
        </p:blipFill>
        <p:spPr>
          <a:xfrm>
            <a:off x="2696590" y="1703962"/>
            <a:ext cx="4346286" cy="3274595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B81A32-F3D2-F7D8-933C-63D608F234A0}"/>
              </a:ext>
            </a:extLst>
          </p:cNvPr>
          <p:cNvSpPr/>
          <p:nvPr/>
        </p:nvSpPr>
        <p:spPr>
          <a:xfrm>
            <a:off x="631067" y="1147102"/>
            <a:ext cx="2454732" cy="797466"/>
          </a:xfrm>
          <a:prstGeom prst="roundRect">
            <a:avLst/>
          </a:prstGeom>
          <a:solidFill>
            <a:srgbClr val="FFCBCC">
              <a:alpha val="60000"/>
            </a:srgbClr>
          </a:solidFill>
          <a:ln w="19050">
            <a:solidFill>
              <a:srgbClr val="FFCB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F796A5-5DF0-A7F1-26D8-F7A445026DDF}"/>
              </a:ext>
            </a:extLst>
          </p:cNvPr>
          <p:cNvSpPr txBox="1"/>
          <p:nvPr/>
        </p:nvSpPr>
        <p:spPr>
          <a:xfrm>
            <a:off x="768706" y="1191892"/>
            <a:ext cx="2220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A74"/>
                </a:solidFill>
                <a:latin typeface="Graphik Regular" panose="020B0503030202060203"/>
              </a:rPr>
              <a:t>How are your users feeling?</a:t>
            </a:r>
            <a:endParaRPr lang="en-CA" sz="20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25204B-237F-6238-B994-91AF4B93EB26}"/>
              </a:ext>
            </a:extLst>
          </p:cNvPr>
          <p:cNvCxnSpPr>
            <a:cxnSpLocks/>
          </p:cNvCxnSpPr>
          <p:nvPr/>
        </p:nvCxnSpPr>
        <p:spPr>
          <a:xfrm>
            <a:off x="6156238" y="2385782"/>
            <a:ext cx="382283" cy="0"/>
          </a:xfrm>
          <a:prstGeom prst="line">
            <a:avLst/>
          </a:prstGeom>
          <a:ln w="12700">
            <a:solidFill>
              <a:srgbClr val="FFB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72B363-98FF-6345-A72C-C449E03E6496}"/>
              </a:ext>
            </a:extLst>
          </p:cNvPr>
          <p:cNvCxnSpPr>
            <a:cxnSpLocks/>
          </p:cNvCxnSpPr>
          <p:nvPr/>
        </p:nvCxnSpPr>
        <p:spPr>
          <a:xfrm>
            <a:off x="3027726" y="3721876"/>
            <a:ext cx="310560" cy="0"/>
          </a:xfrm>
          <a:prstGeom prst="line">
            <a:avLst/>
          </a:prstGeom>
          <a:ln w="12700">
            <a:solidFill>
              <a:srgbClr val="B93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5220D2C-B6BF-B173-9AC8-14CB310F22C8}"/>
              </a:ext>
            </a:extLst>
          </p:cNvPr>
          <p:cNvSpPr/>
          <p:nvPr/>
        </p:nvSpPr>
        <p:spPr>
          <a:xfrm>
            <a:off x="899052" y="3321822"/>
            <a:ext cx="2128674" cy="960048"/>
          </a:xfrm>
          <a:prstGeom prst="roundRect">
            <a:avLst/>
          </a:prstGeom>
          <a:noFill/>
          <a:ln w="19050">
            <a:solidFill>
              <a:srgbClr val="B9335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05A1C18-1627-DAB4-FB79-C98CDCD68FD8}"/>
              </a:ext>
            </a:extLst>
          </p:cNvPr>
          <p:cNvSpPr/>
          <p:nvPr/>
        </p:nvSpPr>
        <p:spPr>
          <a:xfrm>
            <a:off x="6538521" y="1788659"/>
            <a:ext cx="2128674" cy="960048"/>
          </a:xfrm>
          <a:prstGeom prst="roundRect">
            <a:avLst/>
          </a:prstGeom>
          <a:noFill/>
          <a:ln w="19050">
            <a:solidFill>
              <a:srgbClr val="FFBE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403AD0-245D-FD5B-EC25-9C4F149DB966}"/>
              </a:ext>
            </a:extLst>
          </p:cNvPr>
          <p:cNvSpPr txBox="1"/>
          <p:nvPr/>
        </p:nvSpPr>
        <p:spPr>
          <a:xfrm>
            <a:off x="1007506" y="3427303"/>
            <a:ext cx="191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A74"/>
                </a:solidFill>
                <a:latin typeface="Graphik Regular" panose="020B0503030202060203"/>
              </a:rPr>
              <a:t>56% reactions are positive</a:t>
            </a:r>
            <a:endParaRPr lang="en-CA" sz="20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410B01-5F0F-DCA3-BF5C-2948F06A6918}"/>
              </a:ext>
            </a:extLst>
          </p:cNvPr>
          <p:cNvSpPr txBox="1"/>
          <p:nvPr/>
        </p:nvSpPr>
        <p:spPr>
          <a:xfrm>
            <a:off x="6823700" y="1903031"/>
            <a:ext cx="191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A74"/>
                </a:solidFill>
                <a:latin typeface="Graphik Regular" panose="020B0503030202060203"/>
              </a:rPr>
              <a:t>31% reactions are negative</a:t>
            </a:r>
            <a:endParaRPr lang="en-CA" sz="2000" b="1" dirty="0">
              <a:solidFill>
                <a:srgbClr val="336A74"/>
              </a:solidFill>
              <a:latin typeface="Graphik Regular" panose="020B0503030202060203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171302-0B79-8582-2D05-7B89B8FD458D}"/>
              </a:ext>
            </a:extLst>
          </p:cNvPr>
          <p:cNvSpPr txBox="1"/>
          <p:nvPr/>
        </p:nvSpPr>
        <p:spPr>
          <a:xfrm>
            <a:off x="3886219" y="1334630"/>
            <a:ext cx="2114859" cy="369332"/>
          </a:xfrm>
          <a:prstGeom prst="rect">
            <a:avLst/>
          </a:prstGeom>
          <a:noFill/>
          <a:ln w="28575">
            <a:solidFill>
              <a:srgbClr val="FF7B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User Experience Map</a:t>
            </a:r>
            <a:endParaRPr lang="en-CA" kern="0" spc="-84" dirty="0">
              <a:ln w="0" cmpd="sng">
                <a:noFill/>
              </a:ln>
              <a:solidFill>
                <a:srgbClr val="1A5863"/>
              </a:solidFill>
              <a:latin typeface="Graphik Regular" panose="020B0503030202060203"/>
              <a:ea typeface="Fraunce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64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0">
            <a:extLst>
              <a:ext uri="{FF2B5EF4-FFF2-40B4-BE49-F238E27FC236}">
                <a16:creationId xmlns:a16="http://schemas.microsoft.com/office/drawing/2014/main" id="{77BDB197-40AB-C868-C6B0-3FA9105CAD6B}"/>
              </a:ext>
            </a:extLst>
          </p:cNvPr>
          <p:cNvSpPr/>
          <p:nvPr/>
        </p:nvSpPr>
        <p:spPr>
          <a:xfrm>
            <a:off x="833132" y="2957825"/>
            <a:ext cx="2390396" cy="739769"/>
          </a:xfrm>
          <a:prstGeom prst="roundRect">
            <a:avLst>
              <a:gd name="adj" fmla="val -174718"/>
            </a:avLst>
          </a:prstGeom>
          <a:noFill/>
          <a:ln w="38100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F4387569-9207-CA78-EC1F-57F2A8CB033E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https://external-media.api.pitch.com/provider/icons8/fluent-systems-regular/accuracy.svg">
            <a:extLst>
              <a:ext uri="{FF2B5EF4-FFF2-40B4-BE49-F238E27FC236}">
                <a16:creationId xmlns:a16="http://schemas.microsoft.com/office/drawing/2014/main" id="{23ED973F-507B-1181-7AAD-BD3F1EEEB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282" y="390804"/>
            <a:ext cx="505795" cy="50579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D14F8E9-E061-2376-1E38-9BBC121B9729}"/>
              </a:ext>
            </a:extLst>
          </p:cNvPr>
          <p:cNvSpPr/>
          <p:nvPr/>
        </p:nvSpPr>
        <p:spPr>
          <a:xfrm>
            <a:off x="1388416" y="1616714"/>
            <a:ext cx="6147200" cy="795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kern="0" spc="-84" dirty="0">
                <a:ln w="0" cmpd="sng">
                  <a:noFill/>
                </a:ln>
                <a:solidFill>
                  <a:srgbClr val="1A5863"/>
                </a:solidFill>
                <a:latin typeface="Graphik Regular" panose="020B0503030202060203"/>
                <a:ea typeface="Fraunces" pitchFamily="34" charset="-122"/>
              </a:rPr>
              <a:t>What strategy should SocialBuzz implement to increase user engagement level and improve user experience?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E0BCDE-6E7A-E798-BD84-4833BF597576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18" name="Shape 13">
              <a:extLst>
                <a:ext uri="{FF2B5EF4-FFF2-40B4-BE49-F238E27FC236}">
                  <a16:creationId xmlns:a16="http://schemas.microsoft.com/office/drawing/2014/main" id="{DF0EC517-6A37-F42C-E4CC-F9E6A739FA1D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14">
              <a:extLst>
                <a:ext uri="{FF2B5EF4-FFF2-40B4-BE49-F238E27FC236}">
                  <a16:creationId xmlns:a16="http://schemas.microsoft.com/office/drawing/2014/main" id="{13A9341A-B5BB-4609-F3B3-72E3C80166BB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FFFFFF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DBB05F58-0B01-7FA4-5EDD-627EB00C36A0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solidFill>
              <a:srgbClr val="FFFFFF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Shape 16">
              <a:extLst>
                <a:ext uri="{FF2B5EF4-FFF2-40B4-BE49-F238E27FC236}">
                  <a16:creationId xmlns:a16="http://schemas.microsoft.com/office/drawing/2014/main" id="{2FECBEEC-28CD-C99A-9504-50A8B653485E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Shape 17">
              <a:extLst>
                <a:ext uri="{FF2B5EF4-FFF2-40B4-BE49-F238E27FC236}">
                  <a16:creationId xmlns:a16="http://schemas.microsoft.com/office/drawing/2014/main" id="{7145252A-BAE1-F130-703A-D9EDAC5C1929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18">
              <a:extLst>
                <a:ext uri="{FF2B5EF4-FFF2-40B4-BE49-F238E27FC236}">
                  <a16:creationId xmlns:a16="http://schemas.microsoft.com/office/drawing/2014/main" id="{6ED0BA44-16C2-5C5E-A7E6-671F358E84AD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Shape 19">
              <a:extLst>
                <a:ext uri="{FF2B5EF4-FFF2-40B4-BE49-F238E27FC236}">
                  <a16:creationId xmlns:a16="http://schemas.microsoft.com/office/drawing/2014/main" id="{647EA554-16C9-A4D2-0007-39C75A0E4A75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Shape 20">
              <a:extLst>
                <a:ext uri="{FF2B5EF4-FFF2-40B4-BE49-F238E27FC236}">
                  <a16:creationId xmlns:a16="http://schemas.microsoft.com/office/drawing/2014/main" id="{165213E1-B5F7-6F97-6068-867AE7C23A4B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Shape 21">
              <a:extLst>
                <a:ext uri="{FF2B5EF4-FFF2-40B4-BE49-F238E27FC236}">
                  <a16:creationId xmlns:a16="http://schemas.microsoft.com/office/drawing/2014/main" id="{297935B5-C927-7AC5-62E6-DCEA6100EC4B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22">
              <a:extLst>
                <a:ext uri="{FF2B5EF4-FFF2-40B4-BE49-F238E27FC236}">
                  <a16:creationId xmlns:a16="http://schemas.microsoft.com/office/drawing/2014/main" id="{B92AD779-9206-54F2-BC9A-25C44C253D66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Shape 23">
              <a:extLst>
                <a:ext uri="{FF2B5EF4-FFF2-40B4-BE49-F238E27FC236}">
                  <a16:creationId xmlns:a16="http://schemas.microsoft.com/office/drawing/2014/main" id="{4D6E907D-571E-91EB-662A-C16A92806E4F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24">
              <a:extLst>
                <a:ext uri="{FF2B5EF4-FFF2-40B4-BE49-F238E27FC236}">
                  <a16:creationId xmlns:a16="http://schemas.microsoft.com/office/drawing/2014/main" id="{D48D6278-BCB8-7434-2E6C-09E349B8EE04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5" name="Text 25">
              <a:extLst>
                <a:ext uri="{FF2B5EF4-FFF2-40B4-BE49-F238E27FC236}">
                  <a16:creationId xmlns:a16="http://schemas.microsoft.com/office/drawing/2014/main" id="{104A97C7-D7B6-4A60-0500-9BCE2C040E5F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6" name="Text 26">
              <a:extLst>
                <a:ext uri="{FF2B5EF4-FFF2-40B4-BE49-F238E27FC236}">
                  <a16:creationId xmlns:a16="http://schemas.microsoft.com/office/drawing/2014/main" id="{51D59298-7086-127B-1F53-D819CFEE926B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7" name="Text 27">
              <a:extLst>
                <a:ext uri="{FF2B5EF4-FFF2-40B4-BE49-F238E27FC236}">
                  <a16:creationId xmlns:a16="http://schemas.microsoft.com/office/drawing/2014/main" id="{81DD4A88-8497-EDB6-DF73-D32A45F1D113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38" name="Text 28">
              <a:extLst>
                <a:ext uri="{FF2B5EF4-FFF2-40B4-BE49-F238E27FC236}">
                  <a16:creationId xmlns:a16="http://schemas.microsoft.com/office/drawing/2014/main" id="{7A3C25AD-6F91-F069-41C5-29D7EA1A23F3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39" name="Text 29">
              <a:extLst>
                <a:ext uri="{FF2B5EF4-FFF2-40B4-BE49-F238E27FC236}">
                  <a16:creationId xmlns:a16="http://schemas.microsoft.com/office/drawing/2014/main" id="{7F0CD0D1-941B-605B-5AA4-94E64D6657D1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9E2D0A-3422-5457-A067-AABD44ECC8E5}"/>
              </a:ext>
            </a:extLst>
          </p:cNvPr>
          <p:cNvGrpSpPr/>
          <p:nvPr/>
        </p:nvGrpSpPr>
        <p:grpSpPr>
          <a:xfrm>
            <a:off x="752412" y="1800632"/>
            <a:ext cx="115961" cy="71009"/>
            <a:chOff x="1678680" y="4397142"/>
            <a:chExt cx="115961" cy="7100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0AE6788-8E63-817B-8B9A-E502F123DF9E}"/>
                </a:ext>
              </a:extLst>
            </p:cNvPr>
            <p:cNvSpPr/>
            <p:nvPr/>
          </p:nvSpPr>
          <p:spPr>
            <a:xfrm rot="9483682">
              <a:off x="1678680" y="4446887"/>
              <a:ext cx="115025" cy="21264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1541722-4376-41E8-F771-FED28C1D7A6C}"/>
                </a:ext>
              </a:extLst>
            </p:cNvPr>
            <p:cNvSpPr/>
            <p:nvPr/>
          </p:nvSpPr>
          <p:spPr>
            <a:xfrm rot="12055253" flipV="1">
              <a:off x="1679616" y="4397142"/>
              <a:ext cx="115025" cy="21490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1" name="Text 10">
            <a:extLst>
              <a:ext uri="{FF2B5EF4-FFF2-40B4-BE49-F238E27FC236}">
                <a16:creationId xmlns:a16="http://schemas.microsoft.com/office/drawing/2014/main" id="{26BCF4C5-0F14-52F0-6971-63895B36120C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Problem Statement</a:t>
            </a:r>
            <a:endParaRPr lang="en-US" sz="3600" dirty="0">
              <a:latin typeface="Graphik Regular" panose="020B0503030202060203"/>
            </a:endParaRPr>
          </a:p>
        </p:txBody>
      </p:sp>
      <p:sp>
        <p:nvSpPr>
          <p:cNvPr id="63" name="Text 5">
            <a:extLst>
              <a:ext uri="{FF2B5EF4-FFF2-40B4-BE49-F238E27FC236}">
                <a16:creationId xmlns:a16="http://schemas.microsoft.com/office/drawing/2014/main" id="{CBBE35E5-2A0B-26D9-92E0-C49E412FA06B}"/>
              </a:ext>
            </a:extLst>
          </p:cNvPr>
          <p:cNvSpPr/>
          <p:nvPr/>
        </p:nvSpPr>
        <p:spPr>
          <a:xfrm>
            <a:off x="4043773" y="2524915"/>
            <a:ext cx="1048927" cy="373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ts val="1875"/>
              </a:lnSpc>
            </a:pPr>
            <a:r>
              <a:rPr lang="en-US" dirty="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Key Tasks</a:t>
            </a:r>
            <a:endParaRPr lang="en-US" sz="2200" dirty="0">
              <a:latin typeface="Graphik Regular" panose="020B0503030202060203"/>
            </a:endParaRPr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264229ED-10F3-1354-FF70-69C795AF4329}"/>
              </a:ext>
            </a:extLst>
          </p:cNvPr>
          <p:cNvSpPr/>
          <p:nvPr/>
        </p:nvSpPr>
        <p:spPr>
          <a:xfrm>
            <a:off x="3253945" y="2961986"/>
            <a:ext cx="2390396" cy="739768"/>
          </a:xfrm>
          <a:prstGeom prst="roundRect">
            <a:avLst>
              <a:gd name="adj" fmla="val -174718"/>
            </a:avLst>
          </a:prstGeom>
          <a:solidFill>
            <a:srgbClr val="D0A8FE"/>
          </a:solidFill>
          <a:ln w="38100">
            <a:solidFill>
              <a:srgbClr val="D2A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40C7CF-859A-7153-67FF-4870651A057F}"/>
              </a:ext>
            </a:extLst>
          </p:cNvPr>
          <p:cNvSpPr txBox="1"/>
          <p:nvPr/>
        </p:nvSpPr>
        <p:spPr>
          <a:xfrm>
            <a:off x="773261" y="2978237"/>
            <a:ext cx="2516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</a:rPr>
              <a:t>Minimize negative user interaction with personalized content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717E59-043C-DB05-E4E7-55E04042431C}"/>
              </a:ext>
            </a:extLst>
          </p:cNvPr>
          <p:cNvSpPr txBox="1"/>
          <p:nvPr/>
        </p:nvSpPr>
        <p:spPr>
          <a:xfrm>
            <a:off x="3292444" y="3053923"/>
            <a:ext cx="2362798" cy="523220"/>
          </a:xfrm>
          <a:prstGeom prst="rect">
            <a:avLst/>
          </a:prstGeom>
          <a:solidFill>
            <a:srgbClr val="D0A8FE"/>
          </a:solidFill>
        </p:spPr>
        <p:txBody>
          <a:bodyPr wrap="square" rtlCol="0">
            <a:spAutoFit/>
          </a:bodyPr>
          <a:lstStyle>
            <a:lvl1pPr>
              <a:lnSpc>
                <a:spcPts val="1000"/>
              </a:lnSpc>
              <a:defRPr sz="120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/>
              <a:t>Improve user engagement and experience</a:t>
            </a:r>
          </a:p>
        </p:txBody>
      </p:sp>
      <p:sp>
        <p:nvSpPr>
          <p:cNvPr id="72" name="Text 0">
            <a:extLst>
              <a:ext uri="{FF2B5EF4-FFF2-40B4-BE49-F238E27FC236}">
                <a16:creationId xmlns:a16="http://schemas.microsoft.com/office/drawing/2014/main" id="{51391821-F126-C094-9AE3-0B3E3E54A971}"/>
              </a:ext>
            </a:extLst>
          </p:cNvPr>
          <p:cNvSpPr/>
          <p:nvPr/>
        </p:nvSpPr>
        <p:spPr>
          <a:xfrm>
            <a:off x="5676663" y="2965241"/>
            <a:ext cx="2390396" cy="732353"/>
          </a:xfrm>
          <a:prstGeom prst="roundRect">
            <a:avLst>
              <a:gd name="adj" fmla="val -174718"/>
            </a:avLst>
          </a:prstGeom>
          <a:noFill/>
          <a:ln w="38100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75"/>
              </a:lnSpc>
            </a:pPr>
            <a:endParaRPr lang="en-US" sz="1400" dirty="0">
              <a:solidFill>
                <a:srgbClr val="1E4D57"/>
              </a:solidFill>
              <a:latin typeface="Brutel" pitchFamily="34" charset="0"/>
              <a:ea typeface="Brutel" pitchFamily="34" charset="-12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38BEA2-1A7E-3243-2370-B52D55AFED81}"/>
              </a:ext>
            </a:extLst>
          </p:cNvPr>
          <p:cNvSpPr txBox="1"/>
          <p:nvPr/>
        </p:nvSpPr>
        <p:spPr>
          <a:xfrm>
            <a:off x="5701840" y="3053923"/>
            <a:ext cx="236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lnSpc>
                <a:spcPts val="1000"/>
              </a:lnSpc>
              <a:defRPr sz="1200">
                <a:solidFill>
                  <a:srgbClr val="1E4D57"/>
                </a:solidFill>
                <a:latin typeface="Graphik Regular" panose="020B0503030202060203"/>
                <a:ea typeface="Brutel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/>
              <a:t>Improve targeted advertising based on user preference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8E8AE4D-F579-68F3-FFE8-9D0A7ECC6A25}"/>
              </a:ext>
            </a:extLst>
          </p:cNvPr>
          <p:cNvCxnSpPr>
            <a:cxnSpLocks/>
          </p:cNvCxnSpPr>
          <p:nvPr/>
        </p:nvCxnSpPr>
        <p:spPr>
          <a:xfrm>
            <a:off x="2415293" y="2720599"/>
            <a:ext cx="1569869" cy="0"/>
          </a:xfrm>
          <a:prstGeom prst="line">
            <a:avLst/>
          </a:prstGeom>
          <a:ln w="19050">
            <a:solidFill>
              <a:srgbClr val="D2AC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6980C53-7051-AF38-DBB7-9BE2E9FF04B8}"/>
              </a:ext>
            </a:extLst>
          </p:cNvPr>
          <p:cNvCxnSpPr>
            <a:cxnSpLocks/>
          </p:cNvCxnSpPr>
          <p:nvPr/>
        </p:nvCxnSpPr>
        <p:spPr>
          <a:xfrm>
            <a:off x="4972313" y="2704348"/>
            <a:ext cx="1569869" cy="0"/>
          </a:xfrm>
          <a:prstGeom prst="line">
            <a:avLst/>
          </a:prstGeom>
          <a:ln w="19050">
            <a:solidFill>
              <a:srgbClr val="D2AC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5FC97-C045-6106-E79C-B5F78E328DF1}"/>
              </a:ext>
            </a:extLst>
          </p:cNvPr>
          <p:cNvGrpSpPr/>
          <p:nvPr/>
        </p:nvGrpSpPr>
        <p:grpSpPr>
          <a:xfrm>
            <a:off x="810347" y="1599432"/>
            <a:ext cx="7289097" cy="893736"/>
            <a:chOff x="812710" y="1368856"/>
            <a:chExt cx="7007315" cy="990149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7D4D17C-4079-FFC1-2EC1-750D89851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710" y="1373618"/>
              <a:ext cx="7007315" cy="114160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1BA5B1-5726-2416-5661-4B2B1640C2DF}"/>
                </a:ext>
              </a:extLst>
            </p:cNvPr>
            <p:cNvCxnSpPr>
              <a:cxnSpLocks/>
            </p:cNvCxnSpPr>
            <p:nvPr/>
          </p:nvCxnSpPr>
          <p:spPr>
            <a:xfrm>
              <a:off x="812710" y="1750497"/>
              <a:ext cx="7007315" cy="592101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D0A8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B0EA13-9ADD-A6A7-C596-B41DF13104E4}"/>
                </a:ext>
              </a:extLst>
            </p:cNvPr>
            <p:cNvCxnSpPr>
              <a:cxnSpLocks/>
            </p:cNvCxnSpPr>
            <p:nvPr/>
          </p:nvCxnSpPr>
          <p:spPr>
            <a:xfrm>
              <a:off x="7804944" y="1368856"/>
              <a:ext cx="0" cy="990149"/>
            </a:xfrm>
            <a:prstGeom prst="line">
              <a:avLst/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46C3D5-9A28-438B-0308-EDDC60E998A0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6478F6-414A-C361-5D71-84F8B966A71A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877AFED-01FA-379B-9C34-DB60E9DC796C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BC6D03F-D01A-E3C5-5E08-63630EE0ADF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CD310FD-E1B9-8DF5-CDC5-D98311A10426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4BADE8-8DA5-D73D-C54C-42879C7B78C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587CB0-6F9D-B782-97B3-4B9DDC596220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7A0ADAB-3C61-1296-9BAC-C43F4631D39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A647FD-A46C-1945-F197-A830CA9A8618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40D5FE5-4C6F-06E5-B716-7AC750998983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58" name="Text 1">
              <a:extLst>
                <a:ext uri="{FF2B5EF4-FFF2-40B4-BE49-F238E27FC236}">
                  <a16:creationId xmlns:a16="http://schemas.microsoft.com/office/drawing/2014/main" id="{E018BF69-CD6B-DAA6-8EE4-B94BD0D593DA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Brutel" pitchFamily="34" charset="0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184EC08-D014-C311-9025-48F9CF1A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56005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E4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94179" y="2807970"/>
            <a:ext cx="6400800" cy="109536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000"/>
              </a:lnSpc>
            </a:pPr>
            <a:r>
              <a:rPr lang="en-US" sz="8000" b="0" kern="0" spc="-8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How do you actually do it?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3000375" y="477925"/>
            <a:ext cx="2743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dirty="0">
                <a:solidFill>
                  <a:srgbClr val="C594FE"/>
                </a:solidFill>
                <a:latin typeface="Graphik Regular"/>
                <a:ea typeface="Brutel" pitchFamily="34" charset="-122"/>
                <a:cs typeface="Brutel" pitchFamily="34" charset="-120"/>
              </a:rPr>
              <a:t>So let’s answer the question</a:t>
            </a:r>
            <a:endParaRPr lang="en-US" dirty="0">
              <a:latin typeface="Graphik Regular"/>
            </a:endParaRPr>
          </a:p>
        </p:txBody>
      </p:sp>
      <p:pic>
        <p:nvPicPr>
          <p:cNvPr id="5" name="Image 0" descr="https://pitch-assets-ccb95893-de3f-4266-973c-20049231b248.s3.eu-west-1.amazonaws.com/d106da34-617c-4143-a720-f33620df8f71?pitch-bytes=9472354&amp;pitch-content-type=image%2Fpng"/>
          <p:cNvPicPr>
            <a:picLocks noChangeAspect="1"/>
          </p:cNvPicPr>
          <p:nvPr/>
        </p:nvPicPr>
        <p:blipFill>
          <a:blip r:embed="rId3"/>
          <a:srcRect l="58946" t="5412" r="19201" b="16891"/>
          <a:stretch/>
        </p:blipFill>
        <p:spPr>
          <a:xfrm>
            <a:off x="-152" y="0"/>
            <a:ext cx="25717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">
            <a:extLst>
              <a:ext uri="{FF2B5EF4-FFF2-40B4-BE49-F238E27FC236}">
                <a16:creationId xmlns:a16="http://schemas.microsoft.com/office/drawing/2014/main" id="{F4387569-9207-CA78-EC1F-57F2A8CB033E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9E2D0A-3422-5457-A067-AABD44ECC8E5}"/>
              </a:ext>
            </a:extLst>
          </p:cNvPr>
          <p:cNvGrpSpPr/>
          <p:nvPr/>
        </p:nvGrpSpPr>
        <p:grpSpPr>
          <a:xfrm>
            <a:off x="752504" y="1900317"/>
            <a:ext cx="115961" cy="71009"/>
            <a:chOff x="1678680" y="4397142"/>
            <a:chExt cx="115961" cy="71009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0AE6788-8E63-817B-8B9A-E502F123DF9E}"/>
                </a:ext>
              </a:extLst>
            </p:cNvPr>
            <p:cNvSpPr/>
            <p:nvPr/>
          </p:nvSpPr>
          <p:spPr>
            <a:xfrm rot="9483682">
              <a:off x="1678680" y="4446887"/>
              <a:ext cx="115025" cy="21264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1541722-4376-41E8-F771-FED28C1D7A6C}"/>
                </a:ext>
              </a:extLst>
            </p:cNvPr>
            <p:cNvSpPr/>
            <p:nvPr/>
          </p:nvSpPr>
          <p:spPr>
            <a:xfrm rot="12055253" flipV="1">
              <a:off x="1679616" y="4397142"/>
              <a:ext cx="115025" cy="21490"/>
            </a:xfrm>
            <a:prstGeom prst="parallelogram">
              <a:avLst>
                <a:gd name="adj" fmla="val 39294"/>
              </a:avLst>
            </a:prstGeom>
            <a:solidFill>
              <a:schemeClr val="bg1"/>
            </a:solidFill>
            <a:ln w="28575">
              <a:solidFill>
                <a:srgbClr val="9E3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5FC97-C045-6106-E79C-B5F78E328DF1}"/>
              </a:ext>
            </a:extLst>
          </p:cNvPr>
          <p:cNvGrpSpPr/>
          <p:nvPr/>
        </p:nvGrpSpPr>
        <p:grpSpPr>
          <a:xfrm>
            <a:off x="810347" y="1304881"/>
            <a:ext cx="7273289" cy="2454798"/>
            <a:chOff x="812710" y="1368856"/>
            <a:chExt cx="7007315" cy="990149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7D4D17C-4079-FFC1-2EC1-750D89851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710" y="1373618"/>
              <a:ext cx="7007315" cy="114160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61BA5B1-5726-2416-5661-4B2B1640C2DF}"/>
                </a:ext>
              </a:extLst>
            </p:cNvPr>
            <p:cNvCxnSpPr>
              <a:cxnSpLocks/>
            </p:cNvCxnSpPr>
            <p:nvPr/>
          </p:nvCxnSpPr>
          <p:spPr>
            <a:xfrm>
              <a:off x="812710" y="1765396"/>
              <a:ext cx="7007315" cy="592101"/>
            </a:xfrm>
            <a:prstGeom prst="bentConnector3">
              <a:avLst>
                <a:gd name="adj1" fmla="val -22"/>
              </a:avLst>
            </a:prstGeom>
            <a:ln w="38100">
              <a:solidFill>
                <a:srgbClr val="D0A8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B0EA13-9ADD-A6A7-C596-B41DF13104E4}"/>
                </a:ext>
              </a:extLst>
            </p:cNvPr>
            <p:cNvCxnSpPr>
              <a:cxnSpLocks/>
            </p:cNvCxnSpPr>
            <p:nvPr/>
          </p:nvCxnSpPr>
          <p:spPr>
            <a:xfrm>
              <a:off x="7804944" y="1368856"/>
              <a:ext cx="0" cy="990149"/>
            </a:xfrm>
            <a:prstGeom prst="line">
              <a:avLst/>
            </a:prstGeom>
            <a:ln w="38100">
              <a:solidFill>
                <a:srgbClr val="C594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46C3D5-9A28-438B-0308-EDDC60E998A0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6478F6-414A-C361-5D71-84F8B966A71A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877AFED-01FA-379B-9C34-DB60E9DC796C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BC6D03F-D01A-E3C5-5E08-63630EE0ADF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CD310FD-E1B9-8DF5-CDC5-D98311A10426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4BADE8-8DA5-D73D-C54C-42879C7B78C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587CB0-6F9D-B782-97B3-4B9DDC596220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7A0ADAB-3C61-1296-9BAC-C43F4631D39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A647FD-A46C-1945-F197-A830CA9A8618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3" name="Graphic 2" descr="Target Audience">
            <a:extLst>
              <a:ext uri="{FF2B5EF4-FFF2-40B4-BE49-F238E27FC236}">
                <a16:creationId xmlns:a16="http://schemas.microsoft.com/office/drawing/2014/main" id="{580919A1-ED4E-0FAB-99D0-57713BDB6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170" y="2069986"/>
            <a:ext cx="1066398" cy="10663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E1E00FF-7885-0EBE-C16F-03BC945794D3}"/>
              </a:ext>
            </a:extLst>
          </p:cNvPr>
          <p:cNvSpPr/>
          <p:nvPr/>
        </p:nvSpPr>
        <p:spPr>
          <a:xfrm>
            <a:off x="1369604" y="1841951"/>
            <a:ext cx="1519415" cy="1519415"/>
          </a:xfrm>
          <a:prstGeom prst="ellipse">
            <a:avLst/>
          </a:prstGeom>
          <a:noFill/>
          <a:ln w="47625">
            <a:solidFill>
              <a:srgbClr val="D0A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96527-5205-8871-2719-8E0E1F665FB6}"/>
              </a:ext>
            </a:extLst>
          </p:cNvPr>
          <p:cNvSpPr txBox="1"/>
          <p:nvPr/>
        </p:nvSpPr>
        <p:spPr>
          <a:xfrm>
            <a:off x="3153981" y="1978282"/>
            <a:ext cx="4025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975ED2"/>
                </a:solidFill>
                <a:latin typeface="Graphik Regular" panose="020B0503030202060203"/>
              </a:rPr>
              <a:t>Buzz-Craft</a:t>
            </a:r>
            <a:endParaRPr lang="en-CA" sz="6600" dirty="0">
              <a:solidFill>
                <a:srgbClr val="975ED2"/>
              </a:solidFill>
              <a:latin typeface="Graphik Regular" panose="020B0503030202060203"/>
            </a:endParaRPr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F68AF7BC-C8F9-D23D-E10D-B931804DEAD6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Recommendation</a:t>
            </a:r>
            <a:endParaRPr lang="en-US" sz="3600" dirty="0">
              <a:latin typeface="Graphik Regular" panose="020B0503030202060203"/>
            </a:endParaRPr>
          </a:p>
        </p:txBody>
      </p:sp>
      <p:pic>
        <p:nvPicPr>
          <p:cNvPr id="11" name="Image 2" descr="https://external-media.api.pitch.com/provider/icons8/fluent-systems-regular/concept.svg">
            <a:extLst>
              <a:ext uri="{FF2B5EF4-FFF2-40B4-BE49-F238E27FC236}">
                <a16:creationId xmlns:a16="http://schemas.microsoft.com/office/drawing/2014/main" id="{E7F0E2FA-B1F4-6198-65EA-A69AE8A73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600" y="393442"/>
            <a:ext cx="549628" cy="5496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2D23C7-9C1C-61B0-C09A-97BD19E6B6E9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E8413A0C-DDC8-D53B-6413-A4C35FD999FE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F8B246-72FF-1A34-26C6-2A24846A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A5BF57-9348-7626-F94A-6970DC771BDF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47" name="Shape 13">
              <a:extLst>
                <a:ext uri="{FF2B5EF4-FFF2-40B4-BE49-F238E27FC236}">
                  <a16:creationId xmlns:a16="http://schemas.microsoft.com/office/drawing/2014/main" id="{EE7118C5-95AD-73D9-C39D-947CD84F6129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14">
              <a:extLst>
                <a:ext uri="{FF2B5EF4-FFF2-40B4-BE49-F238E27FC236}">
                  <a16:creationId xmlns:a16="http://schemas.microsoft.com/office/drawing/2014/main" id="{2094E926-DDC7-892B-C6E3-55AF7D93546F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55" name="Shape 15">
              <a:extLst>
                <a:ext uri="{FF2B5EF4-FFF2-40B4-BE49-F238E27FC236}">
                  <a16:creationId xmlns:a16="http://schemas.microsoft.com/office/drawing/2014/main" id="{99166BEE-CBC8-D663-21DB-FC3488CD073B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noFill/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Shape 16">
              <a:extLst>
                <a:ext uri="{FF2B5EF4-FFF2-40B4-BE49-F238E27FC236}">
                  <a16:creationId xmlns:a16="http://schemas.microsoft.com/office/drawing/2014/main" id="{643B6602-2C97-712C-2789-2D5A420F67D1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Shape 17">
              <a:extLst>
                <a:ext uri="{FF2B5EF4-FFF2-40B4-BE49-F238E27FC236}">
                  <a16:creationId xmlns:a16="http://schemas.microsoft.com/office/drawing/2014/main" id="{0AF4EF38-4A7F-EB6C-D7AA-F01E6AF29544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Shape 18">
              <a:extLst>
                <a:ext uri="{FF2B5EF4-FFF2-40B4-BE49-F238E27FC236}">
                  <a16:creationId xmlns:a16="http://schemas.microsoft.com/office/drawing/2014/main" id="{663F898B-8F09-40BC-8C12-792825E0B693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Shape 19">
              <a:extLst>
                <a:ext uri="{FF2B5EF4-FFF2-40B4-BE49-F238E27FC236}">
                  <a16:creationId xmlns:a16="http://schemas.microsoft.com/office/drawing/2014/main" id="{1272C697-BFF7-17C3-BEE6-80E0DC22AE30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Shape 20">
              <a:extLst>
                <a:ext uri="{FF2B5EF4-FFF2-40B4-BE49-F238E27FC236}">
                  <a16:creationId xmlns:a16="http://schemas.microsoft.com/office/drawing/2014/main" id="{D8C64FAB-FA16-0AFF-B63F-32EAE7CA4A39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Shape 21">
              <a:extLst>
                <a:ext uri="{FF2B5EF4-FFF2-40B4-BE49-F238E27FC236}">
                  <a16:creationId xmlns:a16="http://schemas.microsoft.com/office/drawing/2014/main" id="{8FE9A919-5166-9BF2-87BE-CD4B46E2583C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Shape 22">
              <a:extLst>
                <a:ext uri="{FF2B5EF4-FFF2-40B4-BE49-F238E27FC236}">
                  <a16:creationId xmlns:a16="http://schemas.microsoft.com/office/drawing/2014/main" id="{A248FA99-EAA2-3700-50E6-990C97F42940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Shape 23">
              <a:extLst>
                <a:ext uri="{FF2B5EF4-FFF2-40B4-BE49-F238E27FC236}">
                  <a16:creationId xmlns:a16="http://schemas.microsoft.com/office/drawing/2014/main" id="{CF362537-6446-FA9F-3BDC-834FC4E08113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24">
              <a:extLst>
                <a:ext uri="{FF2B5EF4-FFF2-40B4-BE49-F238E27FC236}">
                  <a16:creationId xmlns:a16="http://schemas.microsoft.com/office/drawing/2014/main" id="{568E1CBE-C197-CCFB-49AB-0C4B1574C409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7" name="Text 25">
              <a:extLst>
                <a:ext uri="{FF2B5EF4-FFF2-40B4-BE49-F238E27FC236}">
                  <a16:creationId xmlns:a16="http://schemas.microsoft.com/office/drawing/2014/main" id="{85B88051-80EF-C84B-5790-7559CB77E4B4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8" name="Text 26">
              <a:extLst>
                <a:ext uri="{FF2B5EF4-FFF2-40B4-BE49-F238E27FC236}">
                  <a16:creationId xmlns:a16="http://schemas.microsoft.com/office/drawing/2014/main" id="{177728B2-2630-869D-ABEF-ED4F815521E8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9" name="Text 27">
              <a:extLst>
                <a:ext uri="{FF2B5EF4-FFF2-40B4-BE49-F238E27FC236}">
                  <a16:creationId xmlns:a16="http://schemas.microsoft.com/office/drawing/2014/main" id="{9D9A09E3-A9DC-42D0-48DB-452A6B2CF686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70" name="Text 28">
              <a:extLst>
                <a:ext uri="{FF2B5EF4-FFF2-40B4-BE49-F238E27FC236}">
                  <a16:creationId xmlns:a16="http://schemas.microsoft.com/office/drawing/2014/main" id="{6408E680-E82B-A8DC-D02C-DD56B714EB57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1" name="Text 29">
              <a:extLst>
                <a:ext uri="{FF2B5EF4-FFF2-40B4-BE49-F238E27FC236}">
                  <a16:creationId xmlns:a16="http://schemas.microsoft.com/office/drawing/2014/main" id="{D392C552-13E3-968F-E1C7-865E0E30AD5D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64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87B42-C5A9-960D-ABCB-90D46D579F66}"/>
              </a:ext>
            </a:extLst>
          </p:cNvPr>
          <p:cNvGrpSpPr/>
          <p:nvPr/>
        </p:nvGrpSpPr>
        <p:grpSpPr>
          <a:xfrm rot="20526676">
            <a:off x="6366597" y="2377463"/>
            <a:ext cx="1473497" cy="1335376"/>
            <a:chOff x="175500" y="1024905"/>
            <a:chExt cx="1521183" cy="137859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D8999E-15DD-28E5-A5EC-C7D001459113}"/>
                </a:ext>
              </a:extLst>
            </p:cNvPr>
            <p:cNvGrpSpPr/>
            <p:nvPr/>
          </p:nvGrpSpPr>
          <p:grpSpPr>
            <a:xfrm>
              <a:off x="175500" y="1024905"/>
              <a:ext cx="1521183" cy="1378593"/>
              <a:chOff x="175500" y="1024905"/>
              <a:chExt cx="1521183" cy="1378593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0C126CE-F9B1-8A44-14A0-B74A8B1EEAB8}"/>
                  </a:ext>
                </a:extLst>
              </p:cNvPr>
              <p:cNvSpPr/>
              <p:nvPr/>
            </p:nvSpPr>
            <p:spPr>
              <a:xfrm>
                <a:off x="654366" y="2155267"/>
                <a:ext cx="248231" cy="248231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9A669DC-1EAF-D1E5-9CA3-6C4A3A8783D1}"/>
                  </a:ext>
                </a:extLst>
              </p:cNvPr>
              <p:cNvSpPr/>
              <p:nvPr/>
            </p:nvSpPr>
            <p:spPr>
              <a:xfrm>
                <a:off x="1508760" y="1024905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BE28538-44E9-EE18-E723-6013042A833A}"/>
                  </a:ext>
                </a:extLst>
              </p:cNvPr>
              <p:cNvCxnSpPr>
                <a:cxnSpLocks/>
                <a:stCxn id="33" idx="7"/>
                <a:endCxn id="34" idx="4"/>
              </p:cNvCxnSpPr>
              <p:nvPr/>
            </p:nvCxnSpPr>
            <p:spPr>
              <a:xfrm flipV="1">
                <a:off x="866242" y="1212827"/>
                <a:ext cx="736481" cy="978794"/>
              </a:xfrm>
              <a:prstGeom prst="line">
                <a:avLst/>
              </a:prstGeom>
              <a:ln w="127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F0DA649-665A-A72F-C288-122467462F9F}"/>
                  </a:ext>
                </a:extLst>
              </p:cNvPr>
              <p:cNvSpPr/>
              <p:nvPr/>
            </p:nvSpPr>
            <p:spPr>
              <a:xfrm>
                <a:off x="175500" y="1314530"/>
                <a:ext cx="187923" cy="187923"/>
              </a:xfrm>
              <a:prstGeom prst="ellipse">
                <a:avLst/>
              </a:prstGeom>
              <a:noFill/>
              <a:ln w="1905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6C47A7-26BC-23C0-6498-A859D814E88E}"/>
                </a:ext>
              </a:extLst>
            </p:cNvPr>
            <p:cNvCxnSpPr>
              <a:cxnSpLocks/>
              <a:stCxn id="36" idx="4"/>
              <a:endCxn id="33" idx="1"/>
            </p:cNvCxnSpPr>
            <p:nvPr/>
          </p:nvCxnSpPr>
          <p:spPr>
            <a:xfrm>
              <a:off x="269463" y="1502452"/>
              <a:ext cx="421256" cy="689169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40EF84-241E-F3FC-5B6F-84353D3D2A70}"/>
                </a:ext>
              </a:extLst>
            </p:cNvPr>
            <p:cNvCxnSpPr>
              <a:cxnSpLocks/>
              <a:stCxn id="36" idx="7"/>
              <a:endCxn id="34" idx="2"/>
            </p:cNvCxnSpPr>
            <p:nvPr/>
          </p:nvCxnSpPr>
          <p:spPr>
            <a:xfrm flipV="1">
              <a:off x="335902" y="1118867"/>
              <a:ext cx="1172858" cy="223184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18">
            <a:extLst>
              <a:ext uri="{FF2B5EF4-FFF2-40B4-BE49-F238E27FC236}">
                <a16:creationId xmlns:a16="http://schemas.microsoft.com/office/drawing/2014/main" id="{F4387569-9207-CA78-EC1F-57F2A8CB033E}"/>
              </a:ext>
            </a:extLst>
          </p:cNvPr>
          <p:cNvSpPr/>
          <p:nvPr/>
        </p:nvSpPr>
        <p:spPr>
          <a:xfrm>
            <a:off x="560282" y="980579"/>
            <a:ext cx="2406076" cy="0"/>
          </a:xfrm>
          <a:prstGeom prst="line">
            <a:avLst/>
          </a:prstGeom>
          <a:solidFill>
            <a:srgbClr val="F7FF00"/>
          </a:solidFill>
          <a:ln w="21167">
            <a:solidFill>
              <a:srgbClr val="1E4D5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46C3D5-9A28-438B-0308-EDDC60E998A0}"/>
              </a:ext>
            </a:extLst>
          </p:cNvPr>
          <p:cNvGrpSpPr/>
          <p:nvPr/>
        </p:nvGrpSpPr>
        <p:grpSpPr>
          <a:xfrm>
            <a:off x="-2941200" y="-1987200"/>
            <a:ext cx="14181167" cy="6531167"/>
            <a:chOff x="-2941200" y="-1987200"/>
            <a:chExt cx="14181167" cy="65311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6478F6-414A-C361-5D71-84F8B966A71A}"/>
                </a:ext>
              </a:extLst>
            </p:cNvPr>
            <p:cNvGrpSpPr/>
            <p:nvPr/>
          </p:nvGrpSpPr>
          <p:grpSpPr>
            <a:xfrm>
              <a:off x="-2941200" y="950400"/>
              <a:ext cx="3593567" cy="3593567"/>
              <a:chOff x="-2899574" y="1101510"/>
              <a:chExt cx="3593567" cy="359356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877AFED-01FA-379B-9C34-DB60E9DC796C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BC6D03F-D01A-E3C5-5E08-63630EE0ADF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CD310FD-E1B9-8DF5-CDC5-D98311A10426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4BADE8-8DA5-D73D-C54C-42879C7B78C1}"/>
                </a:ext>
              </a:extLst>
            </p:cNvPr>
            <p:cNvGrpSpPr/>
            <p:nvPr/>
          </p:nvGrpSpPr>
          <p:grpSpPr>
            <a:xfrm>
              <a:off x="7646400" y="-1987200"/>
              <a:ext cx="3593567" cy="3593567"/>
              <a:chOff x="-2899574" y="1101510"/>
              <a:chExt cx="3593567" cy="359356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587CB0-6F9D-B782-97B3-4B9DDC596220}"/>
                  </a:ext>
                </a:extLst>
              </p:cNvPr>
              <p:cNvSpPr/>
              <p:nvPr/>
            </p:nvSpPr>
            <p:spPr>
              <a:xfrm>
                <a:off x="-2899574" y="1101510"/>
                <a:ext cx="3593567" cy="3593567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EDD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7A0ADAB-3C61-1296-9BAC-C43F4631D397}"/>
                  </a:ext>
                </a:extLst>
              </p:cNvPr>
              <p:cNvSpPr/>
              <p:nvPr/>
            </p:nvSpPr>
            <p:spPr>
              <a:xfrm>
                <a:off x="-2722669" y="1277091"/>
                <a:ext cx="3242404" cy="3242404"/>
              </a:xfrm>
              <a:prstGeom prst="ellipse">
                <a:avLst/>
              </a:prstGeom>
              <a:solidFill>
                <a:srgbClr val="9E36FC">
                  <a:alpha val="40000"/>
                </a:srgbClr>
              </a:solidFill>
              <a:ln>
                <a:solidFill>
                  <a:srgbClr val="CD9B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A647FD-A46C-1945-F197-A830CA9A8618}"/>
                  </a:ext>
                </a:extLst>
              </p:cNvPr>
              <p:cNvSpPr/>
              <p:nvPr/>
            </p:nvSpPr>
            <p:spPr>
              <a:xfrm>
                <a:off x="-2462338" y="1508174"/>
                <a:ext cx="2766353" cy="2766353"/>
              </a:xfrm>
              <a:prstGeom prst="ellipse">
                <a:avLst/>
              </a:prstGeom>
              <a:solidFill>
                <a:srgbClr val="D2ACFE">
                  <a:alpha val="40000"/>
                </a:srgbClr>
              </a:solidFill>
              <a:ln>
                <a:solidFill>
                  <a:srgbClr val="CFA2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86E4D-B672-A7E1-CCD3-13190A592022}"/>
              </a:ext>
            </a:extLst>
          </p:cNvPr>
          <p:cNvGrpSpPr/>
          <p:nvPr/>
        </p:nvGrpSpPr>
        <p:grpSpPr>
          <a:xfrm>
            <a:off x="2167005" y="1167849"/>
            <a:ext cx="4895190" cy="1770305"/>
            <a:chOff x="2373775" y="1099643"/>
            <a:chExt cx="4227146" cy="1770305"/>
          </a:xfrm>
        </p:grpSpPr>
        <p:pic>
          <p:nvPicPr>
            <p:cNvPr id="3" name="Graphic 2" descr="Target Audience">
              <a:extLst>
                <a:ext uri="{FF2B5EF4-FFF2-40B4-BE49-F238E27FC236}">
                  <a16:creationId xmlns:a16="http://schemas.microsoft.com/office/drawing/2014/main" id="{580919A1-ED4E-0FAB-99D0-57713BDB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2130" y="1264426"/>
              <a:ext cx="746473" cy="746473"/>
            </a:xfrm>
            <a:prstGeom prst="round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1E00FF-7885-0EBE-C16F-03BC945794D3}"/>
                </a:ext>
              </a:extLst>
            </p:cNvPr>
            <p:cNvSpPr/>
            <p:nvPr/>
          </p:nvSpPr>
          <p:spPr>
            <a:xfrm>
              <a:off x="2373775" y="1099643"/>
              <a:ext cx="1063184" cy="1063583"/>
            </a:xfrm>
            <a:prstGeom prst="roundRect">
              <a:avLst/>
            </a:prstGeom>
            <a:noFill/>
            <a:ln w="47625">
              <a:solidFill>
                <a:srgbClr val="D0A8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D96527-5205-8871-2719-8E0E1F665FB6}"/>
                </a:ext>
              </a:extLst>
            </p:cNvPr>
            <p:cNvSpPr txBox="1"/>
            <p:nvPr/>
          </p:nvSpPr>
          <p:spPr>
            <a:xfrm>
              <a:off x="3425736" y="1133302"/>
              <a:ext cx="3175185" cy="173664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b="1" spc="50" dirty="0">
                  <a:ln w="0"/>
                  <a:solidFill>
                    <a:srgbClr val="975ED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Graphik Regular" panose="020B0503030202060203"/>
                </a:rPr>
                <a:t>BUZZ CRAFT</a:t>
              </a:r>
              <a:endParaRPr lang="en-CA" sz="4800" b="1" spc="50" dirty="0">
                <a:ln w="0"/>
                <a:solidFill>
                  <a:srgbClr val="975ED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 Regular" panose="020B0503030202060203"/>
              </a:endParaRPr>
            </a:p>
          </p:txBody>
        </p:sp>
      </p:grpSp>
      <p:sp>
        <p:nvSpPr>
          <p:cNvPr id="9" name="Text 10">
            <a:extLst>
              <a:ext uri="{FF2B5EF4-FFF2-40B4-BE49-F238E27FC236}">
                <a16:creationId xmlns:a16="http://schemas.microsoft.com/office/drawing/2014/main" id="{F68AF7BC-C8F9-D23D-E10D-B931804DEAD6}"/>
              </a:ext>
            </a:extLst>
          </p:cNvPr>
          <p:cNvSpPr/>
          <p:nvPr/>
        </p:nvSpPr>
        <p:spPr>
          <a:xfrm>
            <a:off x="1179852" y="643702"/>
            <a:ext cx="3912848" cy="18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3600" b="0" dirty="0">
                <a:solidFill>
                  <a:srgbClr val="C594FE"/>
                </a:solidFill>
                <a:latin typeface="Graphik Regular" panose="020B0503030202060203"/>
                <a:ea typeface="Brutel" pitchFamily="34" charset="-122"/>
                <a:cs typeface="Brutel" pitchFamily="34" charset="-120"/>
              </a:rPr>
              <a:t>Recommendation</a:t>
            </a:r>
            <a:endParaRPr lang="en-US" sz="3600" dirty="0">
              <a:latin typeface="Graphik Regular" panose="020B0503030202060203"/>
            </a:endParaRPr>
          </a:p>
        </p:txBody>
      </p:sp>
      <p:pic>
        <p:nvPicPr>
          <p:cNvPr id="11" name="Image 2" descr="https://external-media.api.pitch.com/provider/icons8/fluent-systems-regular/concept.svg">
            <a:extLst>
              <a:ext uri="{FF2B5EF4-FFF2-40B4-BE49-F238E27FC236}">
                <a16:creationId xmlns:a16="http://schemas.microsoft.com/office/drawing/2014/main" id="{E7F0E2FA-B1F4-6198-65EA-A69AE8A73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600" y="393442"/>
            <a:ext cx="549628" cy="5496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2D23C7-9C1C-61B0-C09A-97BD19E6B6E9}"/>
              </a:ext>
            </a:extLst>
          </p:cNvPr>
          <p:cNvGrpSpPr/>
          <p:nvPr/>
        </p:nvGrpSpPr>
        <p:grpSpPr>
          <a:xfrm>
            <a:off x="8404081" y="4756351"/>
            <a:ext cx="576634" cy="195351"/>
            <a:chOff x="8404081" y="4756351"/>
            <a:chExt cx="576634" cy="195351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E8413A0C-DDC8-D53B-6413-A4C35FD999FE}"/>
                </a:ext>
              </a:extLst>
            </p:cNvPr>
            <p:cNvSpPr/>
            <p:nvPr/>
          </p:nvSpPr>
          <p:spPr>
            <a:xfrm>
              <a:off x="8404081" y="4756351"/>
              <a:ext cx="576634" cy="19535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875"/>
                </a:lnSpc>
              </a:pPr>
              <a:r>
                <a:rPr lang="en-US" sz="1000" b="1" dirty="0">
                  <a:solidFill>
                    <a:schemeClr val="tx1">
                      <a:alpha val="40000"/>
                    </a:schemeClr>
                  </a:solidFill>
                  <a:latin typeface="Graphik Regular" panose="020B0503030202060203"/>
                  <a:ea typeface="Brutel" pitchFamily="34" charset="-122"/>
                  <a:cs typeface="Brutel" pitchFamily="34" charset="-120"/>
                </a:rPr>
                <a:t>accenture</a:t>
              </a:r>
              <a:endParaRPr lang="en-US" sz="1000" b="1" dirty="0">
                <a:solidFill>
                  <a:schemeClr val="tx1">
                    <a:alpha val="40000"/>
                  </a:schemeClr>
                </a:solidFill>
                <a:latin typeface="Graphik Regular" panose="020B0503030202060203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F8B246-72FF-1A34-26C6-2A24846A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8003" y="4792549"/>
              <a:ext cx="134549" cy="8073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A5BF57-9348-7626-F94A-6970DC771BDF}"/>
              </a:ext>
            </a:extLst>
          </p:cNvPr>
          <p:cNvGrpSpPr/>
          <p:nvPr/>
        </p:nvGrpSpPr>
        <p:grpSpPr>
          <a:xfrm>
            <a:off x="1165163" y="4305675"/>
            <a:ext cx="6821396" cy="713929"/>
            <a:chOff x="1165163" y="4305675"/>
            <a:chExt cx="6821396" cy="713929"/>
          </a:xfrm>
        </p:grpSpPr>
        <p:sp>
          <p:nvSpPr>
            <p:cNvPr id="47" name="Shape 13">
              <a:extLst>
                <a:ext uri="{FF2B5EF4-FFF2-40B4-BE49-F238E27FC236}">
                  <a16:creationId xmlns:a16="http://schemas.microsoft.com/office/drawing/2014/main" id="{EE7118C5-95AD-73D9-C39D-947CD84F6129}"/>
                </a:ext>
              </a:extLst>
            </p:cNvPr>
            <p:cNvSpPr/>
            <p:nvPr/>
          </p:nvSpPr>
          <p:spPr>
            <a:xfrm>
              <a:off x="1503301" y="4305675"/>
              <a:ext cx="238125" cy="238125"/>
            </a:xfrm>
            <a:prstGeom prst="ellipse">
              <a:avLst/>
            </a:prstGeom>
            <a:solidFill>
              <a:srgbClr val="D0A8FE"/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14">
              <a:extLst>
                <a:ext uri="{FF2B5EF4-FFF2-40B4-BE49-F238E27FC236}">
                  <a16:creationId xmlns:a16="http://schemas.microsoft.com/office/drawing/2014/main" id="{2094E926-DDC7-892B-C6E3-55AF7D93546F}"/>
                </a:ext>
              </a:extLst>
            </p:cNvPr>
            <p:cNvSpPr/>
            <p:nvPr/>
          </p:nvSpPr>
          <p:spPr>
            <a:xfrm>
              <a:off x="2684700" y="4305675"/>
              <a:ext cx="238125" cy="238125"/>
            </a:xfrm>
            <a:prstGeom prst="ellipse">
              <a:avLst/>
            </a:prstGeom>
            <a:solidFill>
              <a:srgbClr val="975ED2"/>
            </a:solidFill>
            <a:ln w="21167">
              <a:solidFill>
                <a:srgbClr val="9E36FC"/>
              </a:solidFill>
            </a:ln>
          </p:spPr>
          <p:txBody>
            <a:bodyPr wrap="square" lIns="13229" tIns="28112" rIns="13229" bIns="28112" rtlCol="0" anchor="ctr"/>
            <a:lstStyle/>
            <a:p>
              <a:pPr algn="ctr">
                <a:lnSpc>
                  <a:spcPts val="1260"/>
                </a:lnSpc>
              </a:pPr>
              <a:endParaRPr lang="en-US" sz="900"/>
            </a:p>
          </p:txBody>
        </p:sp>
        <p:sp>
          <p:nvSpPr>
            <p:cNvPr id="55" name="Shape 15">
              <a:extLst>
                <a:ext uri="{FF2B5EF4-FFF2-40B4-BE49-F238E27FC236}">
                  <a16:creationId xmlns:a16="http://schemas.microsoft.com/office/drawing/2014/main" id="{99166BEE-CBC8-D663-21DB-FC3488CD073B}"/>
                </a:ext>
              </a:extLst>
            </p:cNvPr>
            <p:cNvSpPr/>
            <p:nvPr/>
          </p:nvSpPr>
          <p:spPr>
            <a:xfrm>
              <a:off x="3866100" y="4305675"/>
              <a:ext cx="238125" cy="238125"/>
            </a:xfrm>
            <a:prstGeom prst="ellipse">
              <a:avLst/>
            </a:prstGeom>
            <a:noFill/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Shape 16">
              <a:extLst>
                <a:ext uri="{FF2B5EF4-FFF2-40B4-BE49-F238E27FC236}">
                  <a16:creationId xmlns:a16="http://schemas.microsoft.com/office/drawing/2014/main" id="{643B6602-2C97-712C-2789-2D5A420F67D1}"/>
                </a:ext>
              </a:extLst>
            </p:cNvPr>
            <p:cNvSpPr/>
            <p:nvPr/>
          </p:nvSpPr>
          <p:spPr>
            <a:xfrm>
              <a:off x="5047499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Shape 17">
              <a:extLst>
                <a:ext uri="{FF2B5EF4-FFF2-40B4-BE49-F238E27FC236}">
                  <a16:creationId xmlns:a16="http://schemas.microsoft.com/office/drawing/2014/main" id="{0AF4EF38-4A7F-EB6C-D7AA-F01E6AF29544}"/>
                </a:ext>
              </a:extLst>
            </p:cNvPr>
            <p:cNvSpPr/>
            <p:nvPr/>
          </p:nvSpPr>
          <p:spPr>
            <a:xfrm>
              <a:off x="6228898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Shape 18">
              <a:extLst>
                <a:ext uri="{FF2B5EF4-FFF2-40B4-BE49-F238E27FC236}">
                  <a16:creationId xmlns:a16="http://schemas.microsoft.com/office/drawing/2014/main" id="{663F898B-8F09-40BC-8C12-792825E0B693}"/>
                </a:ext>
              </a:extLst>
            </p:cNvPr>
            <p:cNvSpPr/>
            <p:nvPr/>
          </p:nvSpPr>
          <p:spPr>
            <a:xfrm>
              <a:off x="7410297" y="4305675"/>
              <a:ext cx="238125" cy="238125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21167">
              <a:solidFill>
                <a:srgbClr val="9E36FC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Shape 19">
              <a:extLst>
                <a:ext uri="{FF2B5EF4-FFF2-40B4-BE49-F238E27FC236}">
                  <a16:creationId xmlns:a16="http://schemas.microsoft.com/office/drawing/2014/main" id="{1272C697-BFF7-17C3-BEE6-80E0DC22AE30}"/>
                </a:ext>
              </a:extLst>
            </p:cNvPr>
            <p:cNvSpPr/>
            <p:nvPr/>
          </p:nvSpPr>
          <p:spPr>
            <a:xfrm>
              <a:off x="1741034" y="4424738"/>
              <a:ext cx="943546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Shape 20">
              <a:extLst>
                <a:ext uri="{FF2B5EF4-FFF2-40B4-BE49-F238E27FC236}">
                  <a16:creationId xmlns:a16="http://schemas.microsoft.com/office/drawing/2014/main" id="{D8C64FAB-FA16-0AFF-B63F-32EAE7CA4A39}"/>
                </a:ext>
              </a:extLst>
            </p:cNvPr>
            <p:cNvSpPr/>
            <p:nvPr/>
          </p:nvSpPr>
          <p:spPr>
            <a:xfrm>
              <a:off x="2922189" y="4424738"/>
              <a:ext cx="94383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Shape 21">
              <a:extLst>
                <a:ext uri="{FF2B5EF4-FFF2-40B4-BE49-F238E27FC236}">
                  <a16:creationId xmlns:a16="http://schemas.microsoft.com/office/drawing/2014/main" id="{8FE9A919-5166-9BF2-87BE-CD4B46E2583C}"/>
                </a:ext>
              </a:extLst>
            </p:cNvPr>
            <p:cNvSpPr/>
            <p:nvPr/>
          </p:nvSpPr>
          <p:spPr>
            <a:xfrm>
              <a:off x="4104451" y="4424738"/>
              <a:ext cx="94295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Shape 22">
              <a:extLst>
                <a:ext uri="{FF2B5EF4-FFF2-40B4-BE49-F238E27FC236}">
                  <a16:creationId xmlns:a16="http://schemas.microsoft.com/office/drawing/2014/main" id="{A248FA99-EAA2-3700-50E6-990C97F42940}"/>
                </a:ext>
              </a:extLst>
            </p:cNvPr>
            <p:cNvSpPr/>
            <p:nvPr/>
          </p:nvSpPr>
          <p:spPr>
            <a:xfrm>
              <a:off x="5285689" y="4424738"/>
              <a:ext cx="943118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Shape 23">
              <a:extLst>
                <a:ext uri="{FF2B5EF4-FFF2-40B4-BE49-F238E27FC236}">
                  <a16:creationId xmlns:a16="http://schemas.microsoft.com/office/drawing/2014/main" id="{CF362537-6446-FA9F-3BDC-834FC4E08113}"/>
                </a:ext>
              </a:extLst>
            </p:cNvPr>
            <p:cNvSpPr/>
            <p:nvPr/>
          </p:nvSpPr>
          <p:spPr>
            <a:xfrm>
              <a:off x="6467234" y="4424738"/>
              <a:ext cx="948319" cy="0"/>
            </a:xfrm>
            <a:prstGeom prst="line">
              <a:avLst/>
            </a:prstGeom>
            <a:solidFill>
              <a:srgbClr val="F7FF00"/>
            </a:solidFill>
            <a:ln w="21167">
              <a:solidFill>
                <a:srgbClr val="9E36FC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24">
              <a:extLst>
                <a:ext uri="{FF2B5EF4-FFF2-40B4-BE49-F238E27FC236}">
                  <a16:creationId xmlns:a16="http://schemas.microsoft.com/office/drawing/2014/main" id="{568E1CBE-C197-CCFB-49AB-0C4B1574C409}"/>
                </a:ext>
              </a:extLst>
            </p:cNvPr>
            <p:cNvSpPr/>
            <p:nvPr/>
          </p:nvSpPr>
          <p:spPr>
            <a:xfrm>
              <a:off x="1165163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Problem 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Statement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7" name="Text 25">
              <a:extLst>
                <a:ext uri="{FF2B5EF4-FFF2-40B4-BE49-F238E27FC236}">
                  <a16:creationId xmlns:a16="http://schemas.microsoft.com/office/drawing/2014/main" id="{85B88051-80EF-C84B-5790-7559CB77E4B4}"/>
                </a:ext>
              </a:extLst>
            </p:cNvPr>
            <p:cNvSpPr/>
            <p:nvPr/>
          </p:nvSpPr>
          <p:spPr>
            <a:xfrm>
              <a:off x="2258755" y="4662863"/>
              <a:ext cx="1269205" cy="129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Recommendation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8" name="Text 26">
              <a:extLst>
                <a:ext uri="{FF2B5EF4-FFF2-40B4-BE49-F238E27FC236}">
                  <a16:creationId xmlns:a16="http://schemas.microsoft.com/office/drawing/2014/main" id="{177728B2-2630-869D-ABEF-ED4F815521E8}"/>
                </a:ext>
              </a:extLst>
            </p:cNvPr>
            <p:cNvSpPr/>
            <p:nvPr/>
          </p:nvSpPr>
          <p:spPr>
            <a:xfrm>
              <a:off x="3549080" y="4662934"/>
              <a:ext cx="914400" cy="1868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Analysis</a:t>
              </a:r>
              <a:endParaRPr lang="en-US" sz="1050" dirty="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69" name="Text 27">
              <a:extLst>
                <a:ext uri="{FF2B5EF4-FFF2-40B4-BE49-F238E27FC236}">
                  <a16:creationId xmlns:a16="http://schemas.microsoft.com/office/drawing/2014/main" id="{9D9A09E3-A9DC-42D0-48DB-452A6B2CF686}"/>
                </a:ext>
              </a:extLst>
            </p:cNvPr>
            <p:cNvSpPr/>
            <p:nvPr/>
          </p:nvSpPr>
          <p:spPr>
            <a:xfrm>
              <a:off x="4534717" y="4646224"/>
              <a:ext cx="1290927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 dirty="0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Implementation </a:t>
              </a:r>
            </a:p>
          </p:txBody>
        </p:sp>
        <p:sp>
          <p:nvSpPr>
            <p:cNvPr id="70" name="Text 28">
              <a:extLst>
                <a:ext uri="{FF2B5EF4-FFF2-40B4-BE49-F238E27FC236}">
                  <a16:creationId xmlns:a16="http://schemas.microsoft.com/office/drawing/2014/main" id="{6408E680-E82B-A8DC-D02C-DD56B714EB57}"/>
                </a:ext>
              </a:extLst>
            </p:cNvPr>
            <p:cNvSpPr/>
            <p:nvPr/>
          </p:nvSpPr>
          <p:spPr>
            <a:xfrm>
              <a:off x="5890760" y="4558615"/>
              <a:ext cx="914400" cy="373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Risks &amp; Mitigations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  <p:sp>
          <p:nvSpPr>
            <p:cNvPr id="71" name="Text 29">
              <a:extLst>
                <a:ext uri="{FF2B5EF4-FFF2-40B4-BE49-F238E27FC236}">
                  <a16:creationId xmlns:a16="http://schemas.microsoft.com/office/drawing/2014/main" id="{D392C552-13E3-968F-E1C7-865E0E30AD5D}"/>
                </a:ext>
              </a:extLst>
            </p:cNvPr>
            <p:cNvSpPr/>
            <p:nvPr/>
          </p:nvSpPr>
          <p:spPr>
            <a:xfrm>
              <a:off x="7072159" y="4662863"/>
              <a:ext cx="914400" cy="186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470"/>
                </a:lnSpc>
              </a:pPr>
              <a:r>
                <a:rPr lang="en-US" sz="1100" b="1">
                  <a:solidFill>
                    <a:srgbClr val="1A5863"/>
                  </a:solidFill>
                  <a:latin typeface="Brutel"/>
                  <a:ea typeface="Titillium Web" pitchFamily="34" charset="-122"/>
                  <a:cs typeface="Titillium Web" pitchFamily="34" charset="-120"/>
                </a:rPr>
                <a:t>Conclusion</a:t>
              </a:r>
              <a:endParaRPr lang="en-US" sz="1050">
                <a:solidFill>
                  <a:srgbClr val="1A5863"/>
                </a:solidFill>
                <a:latin typeface="Brutel"/>
              </a:endParaRPr>
            </a:p>
          </p:txBody>
        </p:sp>
      </p:grpSp>
      <p:sp>
        <p:nvSpPr>
          <p:cNvPr id="2" name="Shape 0">
            <a:extLst>
              <a:ext uri="{FF2B5EF4-FFF2-40B4-BE49-F238E27FC236}">
                <a16:creationId xmlns:a16="http://schemas.microsoft.com/office/drawing/2014/main" id="{308E4EB0-7034-7D5F-6357-28DE11B71B90}"/>
              </a:ext>
            </a:extLst>
          </p:cNvPr>
          <p:cNvSpPr/>
          <p:nvPr/>
        </p:nvSpPr>
        <p:spPr>
          <a:xfrm>
            <a:off x="896082" y="2571750"/>
            <a:ext cx="1915752" cy="849117"/>
          </a:xfrm>
          <a:prstGeom prst="roundRect">
            <a:avLst>
              <a:gd name="adj" fmla="val 7670"/>
            </a:avLst>
          </a:prstGeom>
          <a:solidFill>
            <a:srgbClr val="E2C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endParaRPr lang="en-CA" dirty="0"/>
          </a:p>
        </p:txBody>
      </p:sp>
      <p:sp>
        <p:nvSpPr>
          <p:cNvPr id="8" name="Shape 0">
            <a:extLst>
              <a:ext uri="{FF2B5EF4-FFF2-40B4-BE49-F238E27FC236}">
                <a16:creationId xmlns:a16="http://schemas.microsoft.com/office/drawing/2014/main" id="{4C6562F2-DD74-E9D8-DB01-9105CE8BF4BB}"/>
              </a:ext>
            </a:extLst>
          </p:cNvPr>
          <p:cNvSpPr/>
          <p:nvPr/>
        </p:nvSpPr>
        <p:spPr>
          <a:xfrm>
            <a:off x="3626417" y="2539877"/>
            <a:ext cx="1915752" cy="849117"/>
          </a:xfrm>
          <a:prstGeom prst="roundRect">
            <a:avLst>
              <a:gd name="adj" fmla="val 7670"/>
            </a:avLst>
          </a:prstGeom>
          <a:solidFill>
            <a:srgbClr val="E2C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D02B8-3383-E214-45D6-4D346420826F}"/>
              </a:ext>
            </a:extLst>
          </p:cNvPr>
          <p:cNvSpPr txBox="1"/>
          <p:nvPr/>
        </p:nvSpPr>
        <p:spPr>
          <a:xfrm>
            <a:off x="2983863" y="2610493"/>
            <a:ext cx="4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975ED2"/>
                </a:solidFill>
                <a:latin typeface="Graphik Regular" panose="020B0503030202060203"/>
              </a:rPr>
              <a:t>+</a:t>
            </a:r>
            <a:endParaRPr lang="en-CA" sz="2400" dirty="0">
              <a:solidFill>
                <a:srgbClr val="975ED2"/>
              </a:solidFill>
              <a:latin typeface="Graphik Regular" panose="020B05030302020602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28733-C7B5-E8FE-B7BA-14B8661C1172}"/>
              </a:ext>
            </a:extLst>
          </p:cNvPr>
          <p:cNvSpPr txBox="1"/>
          <p:nvPr/>
        </p:nvSpPr>
        <p:spPr>
          <a:xfrm>
            <a:off x="1101224" y="2929587"/>
            <a:ext cx="181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>
                    <a:lumMod val="25000"/>
                  </a:schemeClr>
                </a:solidFill>
                <a:latin typeface="Graphik Regular" panose="020B0503030202060203"/>
              </a:rPr>
              <a:t>Content Crafting</a:t>
            </a:r>
            <a:endParaRPr lang="en-CA" sz="1800" b="1" dirty="0">
              <a:solidFill>
                <a:schemeClr val="bg2">
                  <a:lumMod val="25000"/>
                </a:schemeClr>
              </a:solidFill>
              <a:latin typeface="Graphik Regular" panose="020B050303020206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7B0B0-9E65-0572-8284-E6A34033CF4F}"/>
              </a:ext>
            </a:extLst>
          </p:cNvPr>
          <p:cNvSpPr txBox="1"/>
          <p:nvPr/>
        </p:nvSpPr>
        <p:spPr>
          <a:xfrm>
            <a:off x="3720638" y="2922963"/>
            <a:ext cx="179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>
                    <a:lumMod val="25000"/>
                  </a:schemeClr>
                </a:solidFill>
                <a:latin typeface="Graphik Regular" panose="020B0503030202060203"/>
              </a:rPr>
              <a:t>Medium Crafting</a:t>
            </a:r>
            <a:endParaRPr lang="en-CA" sz="1800" b="1" dirty="0">
              <a:solidFill>
                <a:schemeClr val="bg2">
                  <a:lumMod val="25000"/>
                </a:schemeClr>
              </a:solidFill>
              <a:latin typeface="Graphik Regular" panose="020B050303020206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B9078-92C0-D1AF-15D9-11606948C8E8}"/>
              </a:ext>
            </a:extLst>
          </p:cNvPr>
          <p:cNvSpPr txBox="1"/>
          <p:nvPr/>
        </p:nvSpPr>
        <p:spPr>
          <a:xfrm>
            <a:off x="5831540" y="2615498"/>
            <a:ext cx="4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975ED2"/>
                </a:solidFill>
                <a:latin typeface="Graphik Regular" panose="020B0503030202060203"/>
              </a:rPr>
              <a:t>=</a:t>
            </a:r>
            <a:endParaRPr lang="en-CA" sz="2400" dirty="0">
              <a:solidFill>
                <a:srgbClr val="975ED2"/>
              </a:solidFill>
              <a:latin typeface="Graphik Regular" panose="020B0503030202060203"/>
            </a:endParaRPr>
          </a:p>
        </p:txBody>
      </p:sp>
      <p:sp>
        <p:nvSpPr>
          <p:cNvPr id="19" name="Shape 0">
            <a:extLst>
              <a:ext uri="{FF2B5EF4-FFF2-40B4-BE49-F238E27FC236}">
                <a16:creationId xmlns:a16="http://schemas.microsoft.com/office/drawing/2014/main" id="{CBCE59E9-EBC5-9BD4-7A06-9BAA954DB916}"/>
              </a:ext>
            </a:extLst>
          </p:cNvPr>
          <p:cNvSpPr/>
          <p:nvPr/>
        </p:nvSpPr>
        <p:spPr>
          <a:xfrm>
            <a:off x="6342509" y="2546459"/>
            <a:ext cx="1977997" cy="842535"/>
          </a:xfrm>
          <a:prstGeom prst="roundRect">
            <a:avLst>
              <a:gd name="adj" fmla="val 7670"/>
            </a:avLst>
          </a:prstGeom>
          <a:solidFill>
            <a:srgbClr val="E2CD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A4E198-EC8F-4E77-AA6E-57CDABD80AB5}"/>
              </a:ext>
            </a:extLst>
          </p:cNvPr>
          <p:cNvSpPr txBox="1"/>
          <p:nvPr/>
        </p:nvSpPr>
        <p:spPr>
          <a:xfrm>
            <a:off x="6612982" y="2811642"/>
            <a:ext cx="179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>
                    <a:lumMod val="25000"/>
                  </a:schemeClr>
                </a:solidFill>
                <a:latin typeface="Graphik Regular" panose="020B0503030202060203"/>
              </a:rPr>
              <a:t>Buzz Crafted</a:t>
            </a:r>
            <a:endParaRPr lang="en-CA" sz="1800" b="1" dirty="0">
              <a:solidFill>
                <a:schemeClr val="bg2">
                  <a:lumMod val="25000"/>
                </a:schemeClr>
              </a:solidFill>
              <a:latin typeface="Graphik Regular" panose="020B0503030202060203"/>
            </a:endParaRPr>
          </a:p>
        </p:txBody>
      </p:sp>
      <p:pic>
        <p:nvPicPr>
          <p:cNvPr id="41" name="Graphic 40" descr="Puzzle">
            <a:extLst>
              <a:ext uri="{FF2B5EF4-FFF2-40B4-BE49-F238E27FC236}">
                <a16:creationId xmlns:a16="http://schemas.microsoft.com/office/drawing/2014/main" id="{CE0B9F4F-EE25-7547-B669-85F08BF1A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27" y="2580644"/>
            <a:ext cx="465237" cy="465237"/>
          </a:xfrm>
          <a:prstGeom prst="rect">
            <a:avLst/>
          </a:prstGeom>
        </p:spPr>
      </p:pic>
      <p:pic>
        <p:nvPicPr>
          <p:cNvPr id="72" name="Graphic 71" descr="Puzzle">
            <a:extLst>
              <a:ext uri="{FF2B5EF4-FFF2-40B4-BE49-F238E27FC236}">
                <a16:creationId xmlns:a16="http://schemas.microsoft.com/office/drawing/2014/main" id="{3A66E53A-E81A-755F-2E00-33ACBA814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2541" y="2563302"/>
            <a:ext cx="465237" cy="46523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AC76B0-E11A-DED9-E663-9E2C4F4D0D82}"/>
              </a:ext>
            </a:extLst>
          </p:cNvPr>
          <p:cNvSpPr/>
          <p:nvPr/>
        </p:nvSpPr>
        <p:spPr>
          <a:xfrm>
            <a:off x="2079563" y="1063494"/>
            <a:ext cx="4805682" cy="1274944"/>
          </a:xfrm>
          <a:prstGeom prst="roundRect">
            <a:avLst/>
          </a:prstGeom>
          <a:noFill/>
          <a:ln w="28575">
            <a:solidFill>
              <a:srgbClr val="975ED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75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506</Words>
  <Application>Microsoft Office PowerPoint</Application>
  <PresentationFormat>On-screen Show (16:9)</PresentationFormat>
  <Paragraphs>185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Brutel</vt:lpstr>
      <vt:lpstr>Calibri</vt:lpstr>
      <vt:lpstr>Fraunces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>PptxGenJS Presentation</dc:subject>
  <dc:creator>Pitch Software GmbH</dc:creator>
  <cp:lastModifiedBy>ROSHAN SHETTY</cp:lastModifiedBy>
  <cp:revision>14</cp:revision>
  <dcterms:created xsi:type="dcterms:W3CDTF">2023-11-27T01:12:45Z</dcterms:created>
  <dcterms:modified xsi:type="dcterms:W3CDTF">2023-11-29T10:05:01Z</dcterms:modified>
</cp:coreProperties>
</file>